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83" r:id="rId2"/>
    <p:sldMasterId id="2147483711" r:id="rId3"/>
  </p:sldMasterIdLst>
  <p:notesMasterIdLst>
    <p:notesMasterId r:id="rId30"/>
  </p:notesMasterIdLst>
  <p:sldIdLst>
    <p:sldId id="256" r:id="rId4"/>
    <p:sldId id="257" r:id="rId5"/>
    <p:sldId id="263" r:id="rId6"/>
    <p:sldId id="265" r:id="rId7"/>
    <p:sldId id="266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9" r:id="rId18"/>
    <p:sldId id="280" r:id="rId19"/>
    <p:sldId id="274" r:id="rId20"/>
    <p:sldId id="276" r:id="rId21"/>
    <p:sldId id="277" r:id="rId22"/>
    <p:sldId id="286" r:id="rId23"/>
    <p:sldId id="283" r:id="rId24"/>
    <p:sldId id="278" r:id="rId25"/>
    <p:sldId id="281" r:id="rId26"/>
    <p:sldId id="287" r:id="rId27"/>
    <p:sldId id="284" r:id="rId28"/>
    <p:sldId id="285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293" y="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980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006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918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095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919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956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073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305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653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8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168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452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307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246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423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56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9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0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162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36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01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15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846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05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5FF612-9839-62C0-88A3-BC0D94F4C1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6202" y="4521156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6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3303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1534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45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88ACE93-1609-9289-65EC-4F577E5778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82470" y="1668646"/>
            <a:ext cx="6777788" cy="16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147CAF-0B46-1E47-7BE3-90AD1520F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42" y="2217548"/>
            <a:ext cx="2608019" cy="67003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A799EB-DA10-934E-BAEF-CA9C92268D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5135" y="2009637"/>
            <a:ext cx="4339448" cy="10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36038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96669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6D606D7-A5F6-9246-18EF-AD2B9480E9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6202" y="193062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522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7922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24031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112685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1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347DC30-D7B3-595F-0959-948810CAA7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6202" y="4521156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6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3820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1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2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5526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1389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14029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35018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49569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1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5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5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16545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D213A-2471-4818-8CAB-15A5A129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9" t="4447" b="3477"/>
          <a:stretch/>
        </p:blipFill>
        <p:spPr>
          <a:xfrm>
            <a:off x="0" y="590265"/>
            <a:ext cx="9144000" cy="243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15E37-EAA1-491D-91D2-CEDFA00BEC2A}"/>
              </a:ext>
            </a:extLst>
          </p:cNvPr>
          <p:cNvSpPr/>
          <p:nvPr/>
        </p:nvSpPr>
        <p:spPr>
          <a:xfrm>
            <a:off x="307074" y="4334059"/>
            <a:ext cx="4572000" cy="5108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Beamline Optics Design and Simulation Workshop 2025</a:t>
            </a:r>
            <a:r>
              <a:rPr lang="de-DE" sz="1350" b="1" dirty="0">
                <a:solidFill>
                  <a:schemeClr val="accent2"/>
                </a:solidFill>
              </a:rPr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71463" algn="l"/>
              </a:tabLst>
              <a:defRPr/>
            </a:pPr>
            <a:r>
              <a:rPr lang="en-US" sz="1350" dirty="0"/>
              <a:t>May 2025 - DESY, Hamburg</a:t>
            </a:r>
          </a:p>
        </p:txBody>
      </p:sp>
    </p:spTree>
    <p:extLst>
      <p:ext uri="{BB962C8B-B14F-4D97-AF65-F5344CB8AC3E}">
        <p14:creationId xmlns:p14="http://schemas.microsoft.com/office/powerpoint/2010/main" val="241809511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1" y="262207"/>
            <a:ext cx="8532019" cy="263339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20923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40250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91" y="546497"/>
            <a:ext cx="8532019" cy="42660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D8CFB18-EB41-4BEB-97EA-52110D3B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312809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>
          <a:xfrm>
            <a:off x="305992" y="546498"/>
            <a:ext cx="4212431" cy="42660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 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3FA7C24-9335-4CFD-9AC2-5F88FE43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79EF3064-1EDC-4AA1-B500-F9848D9415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80" y="546497"/>
            <a:ext cx="4212431" cy="42660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68030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4A449D2-4A10-42E0-9ED6-A14D5BC2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531698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71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9108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38270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13966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26328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AA6B962-7A37-CCF6-D215-588E43EF5DFF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7676018" y="4788559"/>
            <a:ext cx="122722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C35EA4"/>
          </p15:clr>
        </p15:guide>
        <p15:guide id="2" orient="horz" pos="1620">
          <p15:clr>
            <a:srgbClr val="C35EA4"/>
          </p15:clr>
        </p15:guide>
        <p15:guide id="3" pos="144">
          <p15:clr>
            <a:srgbClr val="C35EA4"/>
          </p15:clr>
        </p15:guide>
        <p15:guide id="4" pos="288">
          <p15:clr>
            <a:srgbClr val="C35EA4"/>
          </p15:clr>
        </p15:guide>
        <p15:guide id="5" orient="horz" pos="576">
          <p15:clr>
            <a:srgbClr val="C35EA4"/>
          </p15:clr>
        </p15:guide>
        <p15:guide id="6" orient="horz" pos="2964">
          <p15:clr>
            <a:srgbClr val="C35EA4"/>
          </p15:clr>
        </p15:guide>
        <p15:guide id="7" pos="5568">
          <p15:clr>
            <a:srgbClr val="C35EA4"/>
          </p15:clr>
        </p15:guide>
        <p15:guide id="8" orient="horz" pos="902">
          <p15:clr>
            <a:srgbClr val="C35EA4"/>
          </p15:clr>
        </p15:guide>
        <p15:guide id="9" orient="horz" pos="780">
          <p15:clr>
            <a:srgbClr val="C35EA4"/>
          </p15:clr>
        </p15:guide>
        <p15:guide id="10" orient="horz" pos="150">
          <p15:clr>
            <a:srgbClr val="C35EA4"/>
          </p15:clr>
        </p15:guide>
        <p15:guide id="11" orient="horz" pos="3132">
          <p15:clr>
            <a:srgbClr val="C35EA4"/>
          </p15:clr>
        </p15:guide>
        <p15:guide id="12" orient="horz" pos="104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55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5991" y="546497"/>
            <a:ext cx="8532019" cy="42660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693" y="4935600"/>
            <a:ext cx="7425824" cy="1401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8136396" y="4935600"/>
            <a:ext cx="701614" cy="140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50" b="1" noProof="0" dirty="0"/>
              <a:t>Page </a:t>
            </a:r>
            <a:fld id="{0427E4B2-AC28-443E-BE04-5CD55098A90B}" type="slidenum">
              <a:rPr lang="en-US" sz="750" b="1" noProof="0" smtClean="0"/>
              <a:pPr algn="r"/>
              <a:t>‹#›</a:t>
            </a:fld>
            <a:endParaRPr lang="en-US" sz="750" b="1" noProof="0" dirty="0"/>
          </a:p>
        </p:txBody>
      </p:sp>
    </p:spTree>
    <p:extLst>
      <p:ext uri="{BB962C8B-B14F-4D97-AF65-F5344CB8AC3E}">
        <p14:creationId xmlns:p14="http://schemas.microsoft.com/office/powerpoint/2010/main" val="236778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tabLst>
          <a:tab pos="271463" algn="l"/>
        </a:tabLst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71488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71513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71538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78706" indent="-207169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>
          <p15:clr>
            <a:srgbClr val="F26B43"/>
          </p15:clr>
        </p15:guide>
        <p15:guide id="2" pos="3885">
          <p15:clr>
            <a:srgbClr val="F26B43"/>
          </p15:clr>
        </p15:guide>
        <p15:guide id="3" pos="3795">
          <p15:clr>
            <a:srgbClr val="F26B43"/>
          </p15:clr>
        </p15:guide>
        <p15:guide id="4" pos="7423">
          <p15:clr>
            <a:srgbClr val="F26B43"/>
          </p15:clr>
        </p15:guide>
        <p15:guide id="5" pos="257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91">
          <p15:clr>
            <a:srgbClr val="F26B43"/>
          </p15:clr>
        </p15:guide>
        <p15:guide id="9" pos="2593">
          <p15:clr>
            <a:srgbClr val="F26B43"/>
          </p15:clr>
        </p15:guide>
        <p15:guide id="10" pos="2683">
          <p15:clr>
            <a:srgbClr val="F26B43"/>
          </p15:clr>
        </p15:guide>
        <p15:guide id="11" pos="4997">
          <p15:clr>
            <a:srgbClr val="F26B43"/>
          </p15:clr>
        </p15:guide>
        <p15:guide id="12" pos="50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4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.jpeg"/><Relationship Id="rId5" Type="http://schemas.openxmlformats.org/officeDocument/2006/relationships/image" Target="../media/image27.png"/><Relationship Id="rId10" Type="http://schemas.openxmlformats.org/officeDocument/2006/relationships/image" Target="../media/image28.png"/><Relationship Id="rId4" Type="http://schemas.openxmlformats.org/officeDocument/2006/relationships/image" Target="../media/image190.png"/><Relationship Id="rId9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4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21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00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61.emf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0.png"/><Relationship Id="rId10" Type="http://schemas.openxmlformats.org/officeDocument/2006/relationships/image" Target="../media/image72.png"/><Relationship Id="rId4" Type="http://schemas.openxmlformats.org/officeDocument/2006/relationships/image" Target="../media/image58.jpeg"/><Relationship Id="rId9" Type="http://schemas.openxmlformats.org/officeDocument/2006/relationships/image" Target="../media/image6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94.jpg"/><Relationship Id="rId5" Type="http://schemas.openxmlformats.org/officeDocument/2006/relationships/image" Target="../media/image93.emf"/><Relationship Id="rId4" Type="http://schemas.openxmlformats.org/officeDocument/2006/relationships/image" Target="../media/image92.emf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5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8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/>
        <p:txBody>
          <a:bodyPr spcFirstLastPara="1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Xianbo Shi</a:t>
            </a: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/>
              <a:t>Optics Group, Advanced Photon Source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34" name="Google Shape;34;p7"/>
          <p:cNvSpPr txBox="1">
            <a:spLocks noGrp="1"/>
          </p:cNvSpPr>
          <p:nvPr>
            <p:ph type="ctrTitle"/>
          </p:nvPr>
        </p:nvSpPr>
        <p:spPr/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</a:rPr>
              <a:t>Hard X-ray beamline design and optics consideration</a:t>
            </a:r>
            <a:endParaRPr lang="en-US" dirty="0"/>
          </a:p>
        </p:txBody>
      </p:sp>
      <p:pic>
        <p:nvPicPr>
          <p:cNvPr id="3" name="Picture 2" descr="A picture containing text, clipart&#10;&#10;AI-generated content may be incorrect.">
            <a:extLst>
              <a:ext uri="{FF2B5EF4-FFF2-40B4-BE49-F238E27FC236}">
                <a16:creationId xmlns:a16="http://schemas.microsoft.com/office/drawing/2014/main" id="{DB11664B-68A3-B5C3-918F-5A335980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13" y="4506635"/>
            <a:ext cx="12214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blipFill>
                <a:blip r:embed="rId3"/>
                <a:stretch>
                  <a:fillRect l="-2679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7AC84D-91DE-6E7C-8DEE-488BAABEFBDC}"/>
              </a:ext>
            </a:extLst>
          </p:cNvPr>
          <p:cNvSpPr txBox="1"/>
          <p:nvPr/>
        </p:nvSpPr>
        <p:spPr>
          <a:xfrm>
            <a:off x="5272612" y="820215"/>
            <a:ext cx="162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BDA V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blipFill>
                <a:blip r:embed="rId4"/>
                <a:stretch>
                  <a:fillRect l="-532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7E203B-0AF1-5AF6-06D5-098491403F99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7E203B-0AF1-5AF6-06D5-098491403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CBEBEF-AEEC-2230-ED73-9E1226A52D38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CBEBEF-AEEC-2230-ED73-9E1226A5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/>
              <p:nvPr/>
            </p:nvSpPr>
            <p:spPr>
              <a:xfrm>
                <a:off x="5211229" y="1372867"/>
                <a:ext cx="3775236" cy="3027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and divergence before BDA 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𝑔𝑒𝑜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𝛼𝜆</m:t>
                          </m:r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2.355 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aperture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cuts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beam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0.88 for rectangular aperture, 1.22 for circular aperture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𝑠𝑒</m:t>
                        </m:r>
                      </m:sub>
                    </m:sSub>
                    <m:sSub>
                      <m:sSubPr>
                        <m:ctrlPr>
                          <a:rPr lang="en-US" sz="1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𝑠𝑒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M2 slope error)</a:t>
                </a:r>
              </a:p>
              <a:p>
                <a:pPr>
                  <a:lnSpc>
                    <a:spcPct val="120000"/>
                  </a:lnSpc>
                </a:pP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𝑔𝑒𝑜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𝑑𝑖𝑓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𝑒𝑟𝑟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  <m:sup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b>
                        <m:sup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𝛼𝜆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cuts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beam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229" y="1372867"/>
                <a:ext cx="3775236" cy="3027880"/>
              </a:xfrm>
              <a:prstGeom prst="rect">
                <a:avLst/>
              </a:prstGeom>
              <a:blipFill>
                <a:blip r:embed="rId7"/>
                <a:stretch>
                  <a:fillRect l="-2908" t="-1811" b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35FD7E-A4D6-3E5B-246D-49424B3359D6}"/>
                  </a:ext>
                </a:extLst>
              </p:cNvPr>
              <p:cNvSpPr txBox="1"/>
              <p:nvPr/>
            </p:nvSpPr>
            <p:spPr>
              <a:xfrm>
                <a:off x="2401019" y="2886807"/>
                <a:ext cx="1854199" cy="683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before M2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  <m:sup>
                                      <m:r>
                                        <a:rPr lang="en-US" sz="12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35FD7E-A4D6-3E5B-246D-49424B335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19" y="2886807"/>
                <a:ext cx="1854199" cy="683585"/>
              </a:xfrm>
              <a:prstGeom prst="rect">
                <a:avLst/>
              </a:prstGeom>
              <a:blipFill>
                <a:blip r:embed="rId8"/>
                <a:stretch>
                  <a:fillRect l="-987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05B6259-29E7-9F2D-0608-D136309D769A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F81C028-AC8A-568A-9686-84D60BAA4A6F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285791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blipFill>
                <a:blip r:embed="rId3"/>
                <a:stretch>
                  <a:fillRect l="-2679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7AC84D-91DE-6E7C-8DEE-488BAABEFBDC}"/>
              </a:ext>
            </a:extLst>
          </p:cNvPr>
          <p:cNvSpPr txBox="1"/>
          <p:nvPr/>
        </p:nvSpPr>
        <p:spPr>
          <a:xfrm>
            <a:off x="4735445" y="132561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BDA V 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</a:t>
            </a:r>
            <a:r>
              <a:rPr lang="el-G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blipFill>
                <a:blip r:embed="rId4"/>
                <a:stretch>
                  <a:fillRect l="-532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/>
              <p:nvPr/>
            </p:nvSpPr>
            <p:spPr>
              <a:xfrm>
                <a:off x="4572000" y="1871297"/>
                <a:ext cx="4429424" cy="2997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(secondary source) size and divergence after BDA 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𝐵𝐷𝐴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𝑔𝑒𝑜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𝑑𝑖𝑓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  <m:sup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b>
                        <m:sup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BDA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cuts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beam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before KBV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𝑛𝑑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𝑛𝑑</m:t>
                                      </m:r>
                                    </m:sub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𝐾𝐵𝑉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71297"/>
                <a:ext cx="4429424" cy="2997872"/>
              </a:xfrm>
              <a:prstGeom prst="rect">
                <a:avLst/>
              </a:prstGeom>
              <a:blipFill>
                <a:blip r:embed="rId5"/>
                <a:stretch>
                  <a:fillRect l="-2476" t="-1829" r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5E69E9-EF6E-7B7F-21CD-658CBCE76DBC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326290-A642-98C6-122C-D56550471FF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9F2BC4-2EE9-9984-BCE0-5DEE1F846139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795643-6DFF-3447-3952-D560B6B8DBF0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7C3B9C3-9A40-6C67-7E5B-EA57D7AEB020}"/>
              </a:ext>
            </a:extLst>
          </p:cNvPr>
          <p:cNvGrpSpPr/>
          <p:nvPr/>
        </p:nvGrpSpPr>
        <p:grpSpPr>
          <a:xfrm>
            <a:off x="1344063" y="3224325"/>
            <a:ext cx="2872464" cy="919692"/>
            <a:chOff x="6352825" y="5377212"/>
            <a:chExt cx="2872464" cy="9196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9E7985-635E-330B-D27C-0714FD75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825" y="5382504"/>
              <a:ext cx="2026755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D9CDF84-EF55-E9FA-8787-4A99BBDFDFCB}"/>
                    </a:ext>
                  </a:extLst>
                </p:cNvPr>
                <p:cNvSpPr txBox="1"/>
                <p:nvPr/>
              </p:nvSpPr>
              <p:spPr>
                <a:xfrm>
                  <a:off x="8105944" y="5377212"/>
                  <a:ext cx="1119345" cy="3617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1600" kern="0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MS PGothic" pitchFamily="34" charset="-128"/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D9CDF84-EF55-E9FA-8787-4A99BBDFD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5944" y="5377212"/>
                  <a:ext cx="1119345" cy="36176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54D5C-F27B-1CB5-C44F-2D704A4037BF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D4B1BA-130F-C71F-C383-87D51DD15360}"/>
              </a:ext>
            </a:extLst>
          </p:cNvPr>
          <p:cNvCxnSpPr>
            <a:cxnSpLocks/>
          </p:cNvCxnSpPr>
          <p:nvPr/>
        </p:nvCxnSpPr>
        <p:spPr>
          <a:xfrm>
            <a:off x="5272611" y="1076805"/>
            <a:ext cx="192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76D07A-D892-B094-0FAC-B6762181C3AF}"/>
                  </a:ext>
                </a:extLst>
              </p:cNvPr>
              <p:cNvSpPr txBox="1"/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76D07A-D892-B094-0FAC-B6762181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E55AF40-BC89-94C6-9AC7-531D3146B7C6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6E13F8C-16A3-9A5D-1CC6-D6A9D2AFB85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22521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blipFill>
                <a:blip r:embed="rId3"/>
                <a:stretch>
                  <a:fillRect l="-2679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/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BDA V</a:t>
                </a:r>
                <a:r>
                  <a:rPr 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size </a:t>
                </a:r>
                <a:r>
                  <a:rPr lang="el-GR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55 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blipFill>
                <a:blip r:embed="rId4"/>
                <a:stretch>
                  <a:fillRect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blipFill>
                <a:blip r:embed="rId5"/>
                <a:stretch>
                  <a:fillRect l="-535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/>
              <p:nvPr/>
            </p:nvSpPr>
            <p:spPr>
              <a:xfrm>
                <a:off x="5321504" y="2842447"/>
                <a:ext cx="3582351" cy="1832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Focal spot size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𝑓𝑜𝑐𝑎𝑙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𝑔𝑒𝑜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𝐾𝐵𝑉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𝐾𝐵𝑉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𝑑𝑖𝑓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0.88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𝐾𝐵𝑉</m:t>
                            </m:r>
                          </m:sub>
                        </m:sSub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2.355 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𝐾𝐵𝑉</m:t>
                            </m:r>
                          </m:sub>
                        </m:sSub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KBV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aperture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cuts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beam</m:t>
                    </m:r>
                  </m:oMath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heigh error determined (wavefront propagation)</a:t>
                </a: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FWHM = 2.355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𝑓𝑜𝑐𝑎𝑙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4" y="2842447"/>
                <a:ext cx="3582351" cy="1832618"/>
              </a:xfrm>
              <a:prstGeom prst="rect">
                <a:avLst/>
              </a:prstGeom>
              <a:blipFill>
                <a:blip r:embed="rId6"/>
                <a:stretch>
                  <a:fillRect l="-3571" t="-3322" r="-510" b="-3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5E69E9-EF6E-7B7F-21CD-658CBCE76DBC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326290-A642-98C6-122C-D56550471FF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9F2BC4-2EE9-9984-BCE0-5DEE1F846139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795643-6DFF-3447-3952-D560B6B8DBF0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54D5C-F27B-1CB5-C44F-2D704A4037BF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/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16F7BA-FD11-C4C8-A0DA-831DB539A280}"/>
              </a:ext>
            </a:extLst>
          </p:cNvPr>
          <p:cNvCxnSpPr>
            <a:cxnSpLocks/>
          </p:cNvCxnSpPr>
          <p:nvPr/>
        </p:nvCxnSpPr>
        <p:spPr>
          <a:xfrm>
            <a:off x="7196665" y="67542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BF45FE-F0AD-7B7E-89E7-DC17448B4DB7}"/>
              </a:ext>
            </a:extLst>
          </p:cNvPr>
          <p:cNvCxnSpPr>
            <a:cxnSpLocks/>
          </p:cNvCxnSpPr>
          <p:nvPr/>
        </p:nvCxnSpPr>
        <p:spPr>
          <a:xfrm flipH="1">
            <a:off x="7196665" y="107748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902AAE-5DF3-A03D-51BC-FD0F48BBF82A}"/>
              </a:ext>
            </a:extLst>
          </p:cNvPr>
          <p:cNvSpPr>
            <a:spLocks noChangeAspect="1"/>
          </p:cNvSpPr>
          <p:nvPr/>
        </p:nvSpPr>
        <p:spPr>
          <a:xfrm>
            <a:off x="7818969" y="1047905"/>
            <a:ext cx="33867" cy="63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A24270-8E93-850B-31C1-FA36F58DC1D2}"/>
              </a:ext>
            </a:extLst>
          </p:cNvPr>
          <p:cNvCxnSpPr>
            <a:cxnSpLocks/>
          </p:cNvCxnSpPr>
          <p:nvPr/>
        </p:nvCxnSpPr>
        <p:spPr>
          <a:xfrm>
            <a:off x="7196665" y="1078820"/>
            <a:ext cx="622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0C9C0D-05F6-E9A7-51A0-00E97BB48C10}"/>
              </a:ext>
            </a:extLst>
          </p:cNvPr>
          <p:cNvCxnSpPr>
            <a:cxnSpLocks/>
          </p:cNvCxnSpPr>
          <p:nvPr/>
        </p:nvCxnSpPr>
        <p:spPr>
          <a:xfrm>
            <a:off x="5272611" y="1076805"/>
            <a:ext cx="192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/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0.396 m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/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219.604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blipFill>
                <a:blip r:embed="rId11"/>
                <a:stretch>
                  <a:fillRect l="-503" t="-508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104577B-C7FF-449D-21FD-23C4DC0CC125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0FF035A7-FE06-BFAD-303D-1D6624A590A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9783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- Transmission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14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683200" cy="523220"/>
              </a:xfrm>
              <a:prstGeom prst="rect">
                <a:avLst/>
              </a:prstGeom>
              <a:blipFill>
                <a:blip r:embed="rId3"/>
                <a:stretch>
                  <a:fillRect l="-2679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/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BDA V</a:t>
                </a:r>
                <a:r>
                  <a:rPr 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size </a:t>
                </a:r>
                <a:r>
                  <a:rPr lang="el-GR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55 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blipFill>
                <a:blip r:embed="rId4"/>
                <a:stretch>
                  <a:fillRect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blipFill>
                <a:blip r:embed="rId5"/>
                <a:stretch>
                  <a:fillRect l="-535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5E69E9-EF6E-7B7F-21CD-658CBCE76DBC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326290-A642-98C6-122C-D56550471FF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9F2BC4-2EE9-9984-BCE0-5DEE1F846139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795643-6DFF-3447-3952-D560B6B8DBF0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54D5C-F27B-1CB5-C44F-2D704A4037BF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/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16F7BA-FD11-C4C8-A0DA-831DB539A280}"/>
              </a:ext>
            </a:extLst>
          </p:cNvPr>
          <p:cNvCxnSpPr>
            <a:cxnSpLocks/>
          </p:cNvCxnSpPr>
          <p:nvPr/>
        </p:nvCxnSpPr>
        <p:spPr>
          <a:xfrm>
            <a:off x="7196665" y="67542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BF45FE-F0AD-7B7E-89E7-DC17448B4DB7}"/>
              </a:ext>
            </a:extLst>
          </p:cNvPr>
          <p:cNvCxnSpPr>
            <a:cxnSpLocks/>
          </p:cNvCxnSpPr>
          <p:nvPr/>
        </p:nvCxnSpPr>
        <p:spPr>
          <a:xfrm flipH="1">
            <a:off x="7196665" y="107748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902AAE-5DF3-A03D-51BC-FD0F48BBF82A}"/>
              </a:ext>
            </a:extLst>
          </p:cNvPr>
          <p:cNvSpPr>
            <a:spLocks noChangeAspect="1"/>
          </p:cNvSpPr>
          <p:nvPr/>
        </p:nvSpPr>
        <p:spPr>
          <a:xfrm>
            <a:off x="7818969" y="1047905"/>
            <a:ext cx="33867" cy="63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A24270-8E93-850B-31C1-FA36F58DC1D2}"/>
              </a:ext>
            </a:extLst>
          </p:cNvPr>
          <p:cNvCxnSpPr>
            <a:cxnSpLocks/>
          </p:cNvCxnSpPr>
          <p:nvPr/>
        </p:nvCxnSpPr>
        <p:spPr>
          <a:xfrm>
            <a:off x="7196665" y="1078820"/>
            <a:ext cx="622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0C9C0D-05F6-E9A7-51A0-00E97BB48C10}"/>
              </a:ext>
            </a:extLst>
          </p:cNvPr>
          <p:cNvCxnSpPr>
            <a:cxnSpLocks/>
          </p:cNvCxnSpPr>
          <p:nvPr/>
        </p:nvCxnSpPr>
        <p:spPr>
          <a:xfrm>
            <a:off x="5272611" y="1076805"/>
            <a:ext cx="192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/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0.396 m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/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219.604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blipFill>
                <a:blip r:embed="rId10"/>
                <a:stretch>
                  <a:fillRect l="-503" t="-508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982245-6819-FBF5-7F4C-08C8F738E14A}"/>
                  </a:ext>
                </a:extLst>
              </p:cNvPr>
              <p:cNvSpPr txBox="1"/>
              <p:nvPr/>
            </p:nvSpPr>
            <p:spPr>
              <a:xfrm>
                <a:off x="7809974" y="1047842"/>
                <a:ext cx="665162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𝑓𝑜𝑐𝑎𝑙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982245-6819-FBF5-7F4C-08C8F738E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974" y="1047842"/>
                <a:ext cx="665162" cy="325025"/>
              </a:xfrm>
              <a:prstGeom prst="rect">
                <a:avLst/>
              </a:prstGeom>
              <a:blipFill>
                <a:blip r:embed="rId11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3630F-3205-3CDE-C5B3-B9041E520D20}"/>
                  </a:ext>
                </a:extLst>
              </p:cNvPr>
              <p:cNvSpPr txBox="1"/>
              <p:nvPr/>
            </p:nvSpPr>
            <p:spPr>
              <a:xfrm>
                <a:off x="2606040" y="2604274"/>
                <a:ext cx="2110845" cy="943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erf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200" dirty="0"/>
                  <a:t> --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 reflectivity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3630F-3205-3CDE-C5B3-B9041E52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40" y="2604274"/>
                <a:ext cx="2110845" cy="943913"/>
              </a:xfrm>
              <a:prstGeom prst="rect">
                <a:avLst/>
              </a:prstGeom>
              <a:blipFill>
                <a:blip r:embed="rId12"/>
                <a:stretch>
                  <a:fillRect l="-867" t="-1290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7EBE02-6A65-953B-F8EB-2137A51492D6}"/>
                  </a:ext>
                </a:extLst>
              </p:cNvPr>
              <p:cNvSpPr txBox="1"/>
              <p:nvPr/>
            </p:nvSpPr>
            <p:spPr>
              <a:xfrm>
                <a:off x="4663477" y="2604274"/>
                <a:ext cx="1695856" cy="728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BDA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erf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𝐵𝐷𝐴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7EBE02-6A65-953B-F8EB-2137A5149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77" y="2604274"/>
                <a:ext cx="1695856" cy="728469"/>
              </a:xfrm>
              <a:prstGeom prst="rect">
                <a:avLst/>
              </a:prstGeom>
              <a:blipFill>
                <a:blip r:embed="rId13"/>
                <a:stretch>
                  <a:fillRect l="-107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DC6C2A-104E-DB74-B76F-D1A48DAEDEFF}"/>
                  </a:ext>
                </a:extLst>
              </p:cNvPr>
              <p:cNvSpPr txBox="1"/>
              <p:nvPr/>
            </p:nvSpPr>
            <p:spPr>
              <a:xfrm>
                <a:off x="6476616" y="2604274"/>
                <a:ext cx="2368934" cy="729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erf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𝐾𝐵𝑉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𝐾𝐵𝑉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𝐾𝐵𝑉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DC6C2A-104E-DB74-B76F-D1A48DAED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16" y="2604274"/>
                <a:ext cx="2368934" cy="729495"/>
              </a:xfrm>
              <a:prstGeom prst="rect">
                <a:avLst/>
              </a:prstGeom>
              <a:blipFill>
                <a:blip r:embed="rId14"/>
                <a:stretch>
                  <a:fillRect l="-771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D2A408C-7D52-A138-AE77-14E32F8F7A5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1034" y="2517971"/>
            <a:ext cx="2586351" cy="1821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469DB6-EDAF-5052-B4AA-D63CE0BE3A4F}"/>
                  </a:ext>
                </a:extLst>
              </p:cNvPr>
              <p:cNvSpPr txBox="1"/>
              <p:nvPr/>
            </p:nvSpPr>
            <p:spPr>
              <a:xfrm>
                <a:off x="4663477" y="3945804"/>
                <a:ext cx="1695856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469DB6-EDAF-5052-B4AA-D63CE0BE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77" y="3945804"/>
                <a:ext cx="1695856" cy="492443"/>
              </a:xfrm>
              <a:prstGeom prst="rect">
                <a:avLst/>
              </a:prstGeom>
              <a:blipFill>
                <a:blip r:embed="rId16"/>
                <a:stretch>
                  <a:fillRect l="-1079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1AFE4D0-A34E-A836-4E69-D846AFC4BC07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7EAD951-6AA1-28BE-4F8C-3E8B0ECC104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24845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(EXCEL) 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442D5-DD3B-387B-81A7-AE891C53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922" y="571199"/>
            <a:ext cx="4838412" cy="4243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DC709-ED9E-17D9-E944-C220D29F9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70" y="4293883"/>
            <a:ext cx="2147358" cy="52074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247A9-8F35-B908-75FB-1229DE6BCC2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04521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- CRL</a:t>
            </a:r>
            <a:endParaRPr sz="2400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1A9D6C65-20DF-12A8-22ED-11A8E6065965}"/>
              </a:ext>
            </a:extLst>
          </p:cNvPr>
          <p:cNvSpPr txBox="1">
            <a:spLocks/>
          </p:cNvSpPr>
          <p:nvPr/>
        </p:nvSpPr>
        <p:spPr>
          <a:xfrm>
            <a:off x="224592" y="600409"/>
            <a:ext cx="1556082" cy="279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charset="2"/>
              <a:buNone/>
              <a:defRPr sz="2667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3088" indent="-298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Lucida Grande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519113" indent="217488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569913" indent="237744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82CA">
                  <a:lumMod val="75000"/>
                </a:srgbClr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09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Single lens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EF3D71E-3B04-7461-3C42-AE23766B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2" y="879542"/>
            <a:ext cx="3650567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921EB1-5798-1D28-7CB4-EFD3CABCC96A}"/>
                  </a:ext>
                </a:extLst>
              </p:cNvPr>
              <p:cNvSpPr txBox="1"/>
              <p:nvPr/>
            </p:nvSpPr>
            <p:spPr>
              <a:xfrm>
                <a:off x="2031111" y="802224"/>
                <a:ext cx="64081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921EB1-5798-1D28-7CB4-EFD3CABC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111" y="802224"/>
                <a:ext cx="640816" cy="403316"/>
              </a:xfrm>
              <a:prstGeom prst="rect">
                <a:avLst/>
              </a:prstGeom>
              <a:blipFill>
                <a:blip r:embed="rId4"/>
                <a:stretch>
                  <a:fillRect l="-8571" t="-1515" r="-571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D374E31-09AA-E9B7-0DB3-61F6750A5790}"/>
              </a:ext>
            </a:extLst>
          </p:cNvPr>
          <p:cNvSpPr txBox="1">
            <a:spLocks/>
          </p:cNvSpPr>
          <p:nvPr/>
        </p:nvSpPr>
        <p:spPr>
          <a:xfrm>
            <a:off x="4572000" y="600409"/>
            <a:ext cx="3720785" cy="279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charset="2"/>
              <a:buNone/>
              <a:defRPr sz="2667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3088" indent="-298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Lucida Grande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519113" indent="217488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569913" indent="237744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  <a:buClr>
                <a:srgbClr val="0082CA">
                  <a:lumMod val="75000"/>
                </a:srgbClr>
              </a:buClr>
            </a:pPr>
            <a:r>
              <a:rPr lang="en-US" sz="1800" b="1" kern="1200" dirty="0">
                <a:solidFill>
                  <a:srgbClr val="00609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Compound refractive lenses (CRL)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CBEBD04-F2B3-CAC4-0161-4C9888C0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924" y="879542"/>
            <a:ext cx="2680138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11FAF7-D1A4-054C-889A-CE7313FDDB55}"/>
                  </a:ext>
                </a:extLst>
              </p:cNvPr>
              <p:cNvSpPr txBox="1"/>
              <p:nvPr/>
            </p:nvSpPr>
            <p:spPr>
              <a:xfrm>
                <a:off x="7462109" y="960238"/>
                <a:ext cx="1639873" cy="1147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sz="1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stack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stack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11FAF7-D1A4-054C-889A-CE7313FD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109" y="960238"/>
                <a:ext cx="1639873" cy="1147237"/>
              </a:xfrm>
              <a:prstGeom prst="rect">
                <a:avLst/>
              </a:prstGeom>
              <a:blipFill>
                <a:blip r:embed="rId6"/>
                <a:stretch>
                  <a:fillRect l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455E1-5AD9-73B1-37AD-50D039209F49}"/>
                  </a:ext>
                </a:extLst>
              </p:cNvPr>
              <p:cNvSpPr txBox="1"/>
              <p:nvPr/>
            </p:nvSpPr>
            <p:spPr>
              <a:xfrm>
                <a:off x="209039" y="2550377"/>
                <a:ext cx="2936701" cy="2062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 aperture due to absorption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𝑠𝑡𝑎𝑐𝑘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𝑠𝑡𝑎𝑐𝑘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 dirty="0"/>
              </a:p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Transmission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CRL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400" b="0" i="1">
                                          <a:latin typeface="Cambria Math" panose="02040503050406030204" pitchFamily="18" charset="0"/>
                                        </a:rPr>
                                        <m:t>𝑠𝑡𝑎𝑐𝑘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b="0" i="1">
                                  <a:latin typeface="Cambria Math" panose="02040503050406030204" pitchFamily="18" charset="0"/>
                                </a:rPr>
                                <m:t>𝑠𝑡𝑎𝑐𝑘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455E1-5AD9-73B1-37AD-50D039209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9" y="2550377"/>
                <a:ext cx="2936701" cy="2062296"/>
              </a:xfrm>
              <a:prstGeom prst="rect">
                <a:avLst/>
              </a:prstGeom>
              <a:blipFill>
                <a:blip r:embed="rId7"/>
                <a:stretch>
                  <a:fillRect l="-3734" t="-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087127-74C4-CB13-3B5B-ADCFE2B0FF45}"/>
                  </a:ext>
                </a:extLst>
              </p:cNvPr>
              <p:cNvSpPr txBox="1"/>
              <p:nvPr/>
            </p:nvSpPr>
            <p:spPr>
              <a:xfrm>
                <a:off x="3405632" y="2553572"/>
                <a:ext cx="5498223" cy="1989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Gaussian incident beam with size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found numerically as the FWHM of the transmitted beam profile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𝐶𝑅𝐿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Transmission is then the integration of the beam profile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CRL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/2)</m:t>
                              </m:r>
                            </m:e>
                          </m:func>
                        </m:sub>
                        <m:sup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/2)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𝐶𝑅𝐿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087127-74C4-CB13-3B5B-ADCFE2B0F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632" y="2553572"/>
                <a:ext cx="5498223" cy="1989519"/>
              </a:xfrm>
              <a:prstGeom prst="rect">
                <a:avLst/>
              </a:prstGeom>
              <a:blipFill>
                <a:blip r:embed="rId8"/>
                <a:stretch>
                  <a:fillRect l="-1996" t="-1534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7B9CE0D6-CB53-0011-93A4-F975B10E244E}"/>
              </a:ext>
            </a:extLst>
          </p:cNvPr>
          <p:cNvSpPr txBox="1"/>
          <p:nvPr/>
        </p:nvSpPr>
        <p:spPr>
          <a:xfrm>
            <a:off x="5888315" y="4644879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8FC34-A61D-C221-6141-3B4222597297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77014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– Two moment bender mirror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209F8-7CBE-F182-3615-0B3163C446C8}"/>
              </a:ext>
            </a:extLst>
          </p:cNvPr>
          <p:cNvSpPr txBox="1"/>
          <p:nvPr/>
        </p:nvSpPr>
        <p:spPr>
          <a:xfrm>
            <a:off x="445720" y="2649482"/>
            <a:ext cx="3981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fontAlgn="auto"/>
            <a:r>
              <a:rPr lang="en-US" sz="1000" dirty="0"/>
              <a:t>M. R. Howells, et al., Opt. Eng. </a:t>
            </a:r>
            <a:r>
              <a:rPr lang="en-US" sz="1000" b="1" dirty="0"/>
              <a:t>39</a:t>
            </a:r>
            <a:r>
              <a:rPr lang="en-US" sz="1000" dirty="0"/>
              <a:t>, 2748 (2000).</a:t>
            </a:r>
          </a:p>
          <a:p>
            <a:pPr marL="0" lvl="1" fontAlgn="auto"/>
            <a:r>
              <a:rPr lang="en-US" sz="1000" dirty="0">
                <a:effectLst/>
              </a:rPr>
              <a:t>L. Rebuffi, L. and X. Shi, Proc. SPIE </a:t>
            </a:r>
            <a:r>
              <a:rPr lang="en-US" sz="1000" b="1" dirty="0">
                <a:effectLst/>
              </a:rPr>
              <a:t>11493</a:t>
            </a:r>
            <a:r>
              <a:rPr lang="en-US" sz="1000" dirty="0">
                <a:effectLst/>
              </a:rPr>
              <a:t>, 1149303 (2020).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7124E-7368-C2F1-AB5F-B00DEFC3A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77" y="838342"/>
            <a:ext cx="2528105" cy="14922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6256C5-E26F-A4F4-AE1A-4D3AB010EDF6}"/>
                  </a:ext>
                </a:extLst>
              </p:cNvPr>
              <p:cNvSpPr/>
              <p:nvPr/>
            </p:nvSpPr>
            <p:spPr>
              <a:xfrm>
                <a:off x="3702050" y="600409"/>
                <a:ext cx="5201805" cy="2070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𝐷𝑥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𝐷𝑥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200" b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𝐹𝑥</m:t>
                      </m:r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𝐷𝐿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𝐷𝐿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𝐷𝐿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— Young’s modulus of elasticity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6256C5-E26F-A4F4-AE1A-4D3AB010E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050" y="600409"/>
                <a:ext cx="5201805" cy="2070567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1011B78-EDF0-194D-BD9D-C472D6C4A0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81" y="3282749"/>
            <a:ext cx="3849277" cy="14222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4501C1-B456-DA02-4A37-FE5A870942EE}"/>
              </a:ext>
            </a:extLst>
          </p:cNvPr>
          <p:cNvGrpSpPr/>
          <p:nvPr/>
        </p:nvGrpSpPr>
        <p:grpSpPr>
          <a:xfrm>
            <a:off x="4821669" y="3079318"/>
            <a:ext cx="4275786" cy="1160859"/>
            <a:chOff x="3997981" y="3074187"/>
            <a:chExt cx="4275786" cy="11608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A4F4A3-2B40-1A45-B9B6-078D0D92D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901" t="28159" r="25818" b="47654"/>
            <a:stretch/>
          </p:blipFill>
          <p:spPr>
            <a:xfrm>
              <a:off x="4038778" y="3074187"/>
              <a:ext cx="3101345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3D9730-29FE-9845-AD3B-AAAABB45A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525" t="60420" r="29387" b="17043"/>
            <a:stretch/>
          </p:blipFill>
          <p:spPr>
            <a:xfrm>
              <a:off x="3997981" y="3722914"/>
              <a:ext cx="2834640" cy="512132"/>
            </a:xfrm>
            <a:prstGeom prst="rect">
              <a:avLst/>
            </a:prstGeom>
          </p:spPr>
        </p:pic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55A9AE31-718F-4D45-9EE5-C5F61491FD36}"/>
                </a:ext>
              </a:extLst>
            </p:cNvPr>
            <p:cNvSpPr txBox="1"/>
            <p:nvPr/>
          </p:nvSpPr>
          <p:spPr>
            <a:xfrm>
              <a:off x="7140123" y="3215515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Ideal slope </a:t>
              </a:r>
            </a:p>
          </p:txBody>
        </p:sp>
        <p:sp>
          <p:nvSpPr>
            <p:cNvPr id="10" name="TextBox 31">
              <a:extLst>
                <a:ext uri="{FF2B5EF4-FFF2-40B4-BE49-F238E27FC236}">
                  <a16:creationId xmlns:a16="http://schemas.microsoft.com/office/drawing/2014/main" id="{4B598297-985E-4F43-8BF0-3C7A33E5AD15}"/>
                </a:ext>
              </a:extLst>
            </p:cNvPr>
            <p:cNvSpPr txBox="1"/>
            <p:nvPr/>
          </p:nvSpPr>
          <p:spPr>
            <a:xfrm>
              <a:off x="6984632" y="3828366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Bender slope 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762F0-1500-CCC9-B16E-4C0D436E7021}"/>
              </a:ext>
            </a:extLst>
          </p:cNvPr>
          <p:cNvCxnSpPr/>
          <p:nvPr/>
        </p:nvCxnSpPr>
        <p:spPr>
          <a:xfrm>
            <a:off x="308095" y="3074187"/>
            <a:ext cx="866890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CF42BB54-7637-234C-9702-1E2A53843D10}"/>
                  </a:ext>
                </a:extLst>
              </p:cNvPr>
              <p:cNvSpPr txBox="1"/>
              <p:nvPr/>
            </p:nvSpPr>
            <p:spPr>
              <a:xfrm>
                <a:off x="4821669" y="4231867"/>
                <a:ext cx="3142142" cy="36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0" dirty="0"/>
                  <a:t>Bender </a:t>
                </a:r>
                <a:r>
                  <a:rPr lang="en-US" sz="1400" dirty="0"/>
                  <a:t>Error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CF42BB54-7637-234C-9702-1E2A53843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669" y="4231867"/>
                <a:ext cx="3142142" cy="367408"/>
              </a:xfrm>
              <a:prstGeom prst="rect">
                <a:avLst/>
              </a:prstGeom>
              <a:blipFill>
                <a:blip r:embed="rId8"/>
                <a:stretch>
                  <a:fillRect l="-583" t="-101667" b="-16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F23055A-B24A-23F3-926D-384046E34E94}"/>
              </a:ext>
            </a:extLst>
          </p:cNvPr>
          <p:cNvSpPr txBox="1"/>
          <p:nvPr/>
        </p:nvSpPr>
        <p:spPr>
          <a:xfrm>
            <a:off x="493346" y="4664052"/>
            <a:ext cx="35325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fontAlgn="auto"/>
            <a:r>
              <a:rPr lang="en-US" sz="1050" dirty="0"/>
              <a:t>Peter J. Eng, et al., Proc. SPIE </a:t>
            </a:r>
            <a:r>
              <a:rPr lang="en-US" sz="1050" b="1" dirty="0"/>
              <a:t>3449</a:t>
            </a:r>
            <a:r>
              <a:rPr lang="en-US" sz="1050" dirty="0"/>
              <a:t>, 145-156 (1998).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B69E2-A84D-094A-BA05-E3A65763DB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901" t="10047" r="36289" b="34749"/>
          <a:stretch/>
        </p:blipFill>
        <p:spPr>
          <a:xfrm>
            <a:off x="3216272" y="3220646"/>
            <a:ext cx="1310640" cy="752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7767F2-94B7-0D45-A8E9-573B4DD06E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09" t="11319" r="6569" b="4366"/>
          <a:stretch/>
        </p:blipFill>
        <p:spPr>
          <a:xfrm>
            <a:off x="118135" y="3295733"/>
            <a:ext cx="900480" cy="677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058B1D-F64B-0478-DF1B-254BBB3B8F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35" y="693372"/>
            <a:ext cx="865442" cy="786286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8A26A97-CF92-2DAD-8A8A-46E841CBCAA4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FEB37-4CBC-40CB-A9C1-F724D4ED1665}"/>
              </a:ext>
            </a:extLst>
          </p:cNvPr>
          <p:cNvSpPr txBox="1"/>
          <p:nvPr/>
        </p:nvSpPr>
        <p:spPr>
          <a:xfrm>
            <a:off x="3871592" y="4612119"/>
            <a:ext cx="4529968" cy="4515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Wednesday 13:00 45’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X-ray mirror system design and specification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OASYS SHADOWOUI 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2231A-1CD9-5A54-2BF8-49B77E6A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16" y="733872"/>
            <a:ext cx="8520568" cy="407055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727B2-E0E5-8659-D30D-4D2B8660CFF7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735504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OASYS SHADOWOUI - Results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4B65D-1DD3-7B09-7CD0-C02E0BC0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9" y="748196"/>
            <a:ext cx="5284755" cy="3647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0D585CF-3E5D-8441-E7AE-CFE2D60A2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361320"/>
                  </p:ext>
                </p:extLst>
              </p:nvPr>
            </p:nvGraphicFramePr>
            <p:xfrm>
              <a:off x="5594350" y="748196"/>
              <a:ext cx="3460116" cy="3647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330">
                      <a:extLst>
                        <a:ext uri="{9D8B030D-6E8A-4147-A177-3AD203B41FA5}">
                          <a16:colId xmlns:a16="http://schemas.microsoft.com/office/drawing/2014/main" val="1276953946"/>
                        </a:ext>
                      </a:extLst>
                    </a:gridCol>
                    <a:gridCol w="1006793">
                      <a:extLst>
                        <a:ext uri="{9D8B030D-6E8A-4147-A177-3AD203B41FA5}">
                          <a16:colId xmlns:a16="http://schemas.microsoft.com/office/drawing/2014/main" val="171817329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4061568669"/>
                        </a:ext>
                      </a:extLst>
                    </a:gridCol>
                  </a:tblGrid>
                  <a:tr h="455889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Analytical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Shadow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055402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216536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0087909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3030078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5726330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H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1125364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V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93566757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transmission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1.04%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46538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0D585CF-3E5D-8441-E7AE-CFE2D60A2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361320"/>
                  </p:ext>
                </p:extLst>
              </p:nvPr>
            </p:nvGraphicFramePr>
            <p:xfrm>
              <a:off x="5594350" y="748196"/>
              <a:ext cx="3460116" cy="3647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330">
                      <a:extLst>
                        <a:ext uri="{9D8B030D-6E8A-4147-A177-3AD203B41FA5}">
                          <a16:colId xmlns:a16="http://schemas.microsoft.com/office/drawing/2014/main" val="1276953946"/>
                        </a:ext>
                      </a:extLst>
                    </a:gridCol>
                    <a:gridCol w="1006793">
                      <a:extLst>
                        <a:ext uri="{9D8B030D-6E8A-4147-A177-3AD203B41FA5}">
                          <a16:colId xmlns:a16="http://schemas.microsoft.com/office/drawing/2014/main" val="171817329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4061568669"/>
                        </a:ext>
                      </a:extLst>
                    </a:gridCol>
                  </a:tblGrid>
                  <a:tr h="455889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Analytical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Shadow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055402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101333" r="-114607" b="-6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216536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201333" r="-114607" b="-5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0087909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301333" r="-114607" b="-4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3030078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401333" r="-114607" b="-3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5726330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H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1125364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V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93566757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transmission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1.04%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46538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7EE021A-FC5A-A23E-B81C-526014ECE2F2}"/>
              </a:ext>
            </a:extLst>
          </p:cNvPr>
          <p:cNvSpPr txBox="1"/>
          <p:nvPr/>
        </p:nvSpPr>
        <p:spPr>
          <a:xfrm>
            <a:off x="7393134" y="4395304"/>
            <a:ext cx="1578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*Mirror reflectivity not considered.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168D7F7-82E3-15DF-35E1-D1E6AC1FD882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217817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;p8">
            <a:extLst>
              <a:ext uri="{FF2B5EF4-FFF2-40B4-BE49-F238E27FC236}">
                <a16:creationId xmlns:a16="http://schemas.microsoft.com/office/drawing/2014/main" id="{E0079DD1-006A-1FC1-D03C-8C6241916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102" y="619075"/>
            <a:ext cx="867275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Mechanical motion, stability, and misalignment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Optics aberration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Thermal consideration</a:t>
            </a:r>
            <a:endParaRPr dirty="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specification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0FB67-B590-5FA3-AF96-3C3EF3362502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414134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6059289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altLang="zh-CN" sz="1600" dirty="0"/>
              <a:t>General design consideration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Design example: APS-U ISN beamline</a:t>
            </a:r>
          </a:p>
          <a:p>
            <a:pPr marL="285750" indent="-285750">
              <a:spcAft>
                <a:spcPts val="1200"/>
              </a:spcAft>
            </a:pPr>
            <a:r>
              <a:rPr lang="en-US" sz="1600" dirty="0"/>
              <a:t>Optics specification</a:t>
            </a: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Outline</a:t>
            </a:r>
            <a:endParaRPr sz="24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42FE90-4ED0-68C3-B063-6574A3C2BAF4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310265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Mechanical motion, stability, and misalignment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D969874-B728-C989-7E4C-3B772C9D2696}"/>
                  </a:ext>
                </a:extLst>
              </p:cNvPr>
              <p:cNvSpPr/>
              <p:nvPr/>
            </p:nvSpPr>
            <p:spPr>
              <a:xfrm>
                <a:off x="2620380" y="946377"/>
                <a:ext cx="2355517" cy="6528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optics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vib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SM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</a:t>
                </a:r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e.g.,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D969874-B728-C989-7E4C-3B772C9D2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380" y="946377"/>
                <a:ext cx="2355517" cy="652807"/>
              </a:xfrm>
              <a:prstGeom prst="rect">
                <a:avLst/>
              </a:prstGeom>
              <a:blipFill>
                <a:blip r:embed="rId3"/>
                <a:stretch>
                  <a:fillRect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AF5EBC-5331-46FF-7FE4-8E50081A23E3}"/>
              </a:ext>
            </a:extLst>
          </p:cNvPr>
          <p:cNvSpPr txBox="1">
            <a:spLocks/>
          </p:cNvSpPr>
          <p:nvPr/>
        </p:nvSpPr>
        <p:spPr>
          <a:xfrm>
            <a:off x="67175" y="600409"/>
            <a:ext cx="4339725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Monochromator relative pitch vibration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067D8-AC0E-FBCD-C207-2705BC5A70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8" y="4029606"/>
            <a:ext cx="2230850" cy="772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48F3B-C43D-422E-38E8-D0DE70DD8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760" y="990180"/>
            <a:ext cx="2729575" cy="9144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DD5907-6D9B-3C5F-31FD-9D6C976E9ED0}"/>
              </a:ext>
            </a:extLst>
          </p:cNvPr>
          <p:cNvSpPr txBox="1">
            <a:spLocks/>
          </p:cNvSpPr>
          <p:nvPr/>
        </p:nvSpPr>
        <p:spPr>
          <a:xfrm>
            <a:off x="5151814" y="599934"/>
            <a:ext cx="3925011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/>
              <a:t>Focusing mirror angular vibration</a:t>
            </a:r>
            <a:endParaRPr 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00305-1A3E-12DA-6ACD-6D4669D96333}"/>
                  </a:ext>
                </a:extLst>
              </p:cNvPr>
              <p:cNvSpPr/>
              <p:nvPr/>
            </p:nvSpPr>
            <p:spPr>
              <a:xfrm>
                <a:off x="5663666" y="1967947"/>
                <a:ext cx="2409762" cy="6528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ideal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optics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vib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foc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ideal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e.g.,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00305-1A3E-12DA-6ACD-6D4669D96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66" y="1967947"/>
                <a:ext cx="2409762" cy="652807"/>
              </a:xfrm>
              <a:prstGeom prst="rect">
                <a:avLst/>
              </a:prstGeom>
              <a:blipFill>
                <a:blip r:embed="rId6"/>
                <a:stretch>
                  <a:fillRect b="-6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2C00A87-DBDA-2C5A-F1E6-A0DE37158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1787931"/>
            <a:ext cx="2824819" cy="2164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0CC521-8C60-FA51-C0F7-558B13FCBFD1}"/>
              </a:ext>
            </a:extLst>
          </p:cNvPr>
          <p:cNvSpPr txBox="1"/>
          <p:nvPr/>
        </p:nvSpPr>
        <p:spPr>
          <a:xfrm>
            <a:off x="2620380" y="4155886"/>
            <a:ext cx="2278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BDA serves as the new source and isolates the source, FM, and Mono vibration.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2B6AAB7-0031-3FED-E6B8-FD79E11358C3}"/>
              </a:ext>
            </a:extLst>
          </p:cNvPr>
          <p:cNvSpPr txBox="1">
            <a:spLocks/>
          </p:cNvSpPr>
          <p:nvPr/>
        </p:nvSpPr>
        <p:spPr>
          <a:xfrm>
            <a:off x="5151813" y="2704478"/>
            <a:ext cx="3925011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Focusing lens positional vibration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C946AB-409B-C676-CA13-3F127E97D536}"/>
                  </a:ext>
                </a:extLst>
              </p:cNvPr>
              <p:cNvSpPr/>
              <p:nvPr/>
            </p:nvSpPr>
            <p:spPr>
              <a:xfrm>
                <a:off x="5663666" y="4211301"/>
                <a:ext cx="3029484" cy="652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ideal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optics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𝑣𝑖𝑏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&lt;(1+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., </m:t>
                      </m:r>
                      <m:r>
                        <a:rPr 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C946AB-409B-C676-CA13-3F127E97D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66" y="4211301"/>
                <a:ext cx="3029484" cy="652807"/>
              </a:xfrm>
              <a:prstGeom prst="rect">
                <a:avLst/>
              </a:prstGeom>
              <a:blipFill>
                <a:blip r:embed="rId8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5D79A6E-1D40-00F3-CC0B-D2C870D3C6F5}"/>
              </a:ext>
            </a:extLst>
          </p:cNvPr>
          <p:cNvGrpSpPr/>
          <p:nvPr/>
        </p:nvGrpSpPr>
        <p:grpSpPr>
          <a:xfrm>
            <a:off x="5639269" y="3022581"/>
            <a:ext cx="2950097" cy="1188720"/>
            <a:chOff x="5639269" y="3022581"/>
            <a:chExt cx="2950097" cy="1188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315DD9-B14D-D802-FDF1-5AC7E1D7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269" y="3022581"/>
              <a:ext cx="2950097" cy="11887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ECEB43D-E39F-1752-7D70-2DA21BCE3304}"/>
                    </a:ext>
                  </a:extLst>
                </p:cNvPr>
                <p:cNvSpPr txBox="1"/>
                <p:nvPr/>
              </p:nvSpPr>
              <p:spPr>
                <a:xfrm>
                  <a:off x="6163287" y="3845543"/>
                  <a:ext cx="3359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ECEB43D-E39F-1752-7D70-2DA21BCE3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287" y="3845543"/>
                  <a:ext cx="335926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9CCE22-5431-DC2E-18E8-AA2192220924}"/>
                    </a:ext>
                  </a:extLst>
                </p:cNvPr>
                <p:cNvSpPr txBox="1"/>
                <p:nvPr/>
              </p:nvSpPr>
              <p:spPr>
                <a:xfrm>
                  <a:off x="7208363" y="3845543"/>
                  <a:ext cx="33592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9CCE22-5431-DC2E-18E8-AA2192220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363" y="3845543"/>
                  <a:ext cx="335926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71E49E-FE21-9017-BC13-9FE0B7059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450" y="4029606"/>
              <a:ext cx="465707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234213-B9E6-B0BD-6730-9BCD89D6ED4A}"/>
                </a:ext>
              </a:extLst>
            </p:cNvPr>
            <p:cNvCxnSpPr>
              <a:cxnSpLocks/>
            </p:cNvCxnSpPr>
            <p:nvPr/>
          </p:nvCxnSpPr>
          <p:spPr>
            <a:xfrm>
              <a:off x="6402840" y="4029606"/>
              <a:ext cx="550410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72A8502-4567-91D5-0CC6-5C31104D8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1051" y="4028422"/>
              <a:ext cx="321294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AF149A-E954-8FFA-2037-1A114E748187}"/>
                </a:ext>
              </a:extLst>
            </p:cNvPr>
            <p:cNvCxnSpPr>
              <a:cxnSpLocks/>
            </p:cNvCxnSpPr>
            <p:nvPr/>
          </p:nvCxnSpPr>
          <p:spPr>
            <a:xfrm>
              <a:off x="7467600" y="4028422"/>
              <a:ext cx="323850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DCBA761-F47B-CC3B-4FA0-8199A33DC56F}"/>
              </a:ext>
            </a:extLst>
          </p:cNvPr>
          <p:cNvGrpSpPr/>
          <p:nvPr/>
        </p:nvGrpSpPr>
        <p:grpSpPr>
          <a:xfrm>
            <a:off x="334380" y="927347"/>
            <a:ext cx="2286000" cy="804949"/>
            <a:chOff x="334380" y="927347"/>
            <a:chExt cx="2286000" cy="8049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406956-DF18-306E-E829-7A0584F92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80" y="927347"/>
              <a:ext cx="2286000" cy="603032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2DB1EE5-281C-CCB4-3D88-50B558AECAD8}"/>
                </a:ext>
              </a:extLst>
            </p:cNvPr>
            <p:cNvGrpSpPr/>
            <p:nvPr/>
          </p:nvGrpSpPr>
          <p:grpSpPr>
            <a:xfrm>
              <a:off x="334380" y="1455297"/>
              <a:ext cx="1299435" cy="276999"/>
              <a:chOff x="338865" y="1499289"/>
              <a:chExt cx="1299435" cy="2769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CD2C9EEB-B936-9626-F263-6DF65691FF8D}"/>
                      </a:ext>
                    </a:extLst>
                  </p:cNvPr>
                  <p:cNvSpPr txBox="1"/>
                  <p:nvPr/>
                </p:nvSpPr>
                <p:spPr>
                  <a:xfrm>
                    <a:off x="742702" y="1499289"/>
                    <a:ext cx="33592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SM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CD2C9EEB-B936-9626-F263-6DF65691FF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702" y="1499289"/>
                    <a:ext cx="335926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C38E563-BC55-9409-1490-E901CD5B6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865" y="1654092"/>
                <a:ext cx="465707" cy="0"/>
              </a:xfrm>
              <a:prstGeom prst="straightConnector1">
                <a:avLst/>
              </a:prstGeom>
              <a:ln w="63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4DFB853-BF35-207B-AB0F-BA098A3481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8400" y="1654092"/>
                <a:ext cx="469900" cy="0"/>
              </a:xfrm>
              <a:prstGeom prst="straightConnector1">
                <a:avLst/>
              </a:prstGeom>
              <a:ln w="63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D0871D0C-433F-DDC4-5989-3FC3E2B4182F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6741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310265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Mechanical motion, stability, and misalignment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58285C-B60C-8A78-2EC7-660E5774C6B8}"/>
              </a:ext>
            </a:extLst>
          </p:cNvPr>
          <p:cNvGrpSpPr/>
          <p:nvPr/>
        </p:nvGrpSpPr>
        <p:grpSpPr>
          <a:xfrm flipH="1">
            <a:off x="6355271" y="198157"/>
            <a:ext cx="2602893" cy="1835749"/>
            <a:chOff x="174801" y="600409"/>
            <a:chExt cx="3232492" cy="206656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C94A86A-4904-CA24-943C-2AC07B1787E1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64A5B9-996C-F1F2-69C9-90FBE569EDBC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2B58E1-D7BA-8CB2-ABFC-8B3E8D4F6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4B753DB9-2346-9DF6-5116-F15CA3113BF4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C3C70959-4A96-83C6-74C9-6E6DD51402D0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5D520A-C5A7-E5AC-A3B9-2BA44BF7A5D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503820-769E-6345-6D9B-1EB5217E738A}"/>
                </a:ext>
              </a:extLst>
            </p:cNvPr>
            <p:cNvSpPr txBox="1"/>
            <p:nvPr/>
          </p:nvSpPr>
          <p:spPr>
            <a:xfrm>
              <a:off x="1701801" y="2328422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AE7BC4-305C-1557-6270-9A62AFC78B40}"/>
                </a:ext>
              </a:extLst>
            </p:cNvPr>
            <p:cNvSpPr txBox="1"/>
            <p:nvPr/>
          </p:nvSpPr>
          <p:spPr>
            <a:xfrm>
              <a:off x="1991375" y="1000171"/>
              <a:ext cx="582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1E096A-4F65-3A6B-45A8-9775F853F4CD}"/>
                </a:ext>
              </a:extLst>
            </p:cNvPr>
            <p:cNvSpPr txBox="1"/>
            <p:nvPr/>
          </p:nvSpPr>
          <p:spPr>
            <a:xfrm>
              <a:off x="427372" y="2101952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7BDD8-BECF-FE27-758F-D3392001A289}"/>
                </a:ext>
              </a:extLst>
            </p:cNvPr>
            <p:cNvSpPr txBox="1"/>
            <p:nvPr/>
          </p:nvSpPr>
          <p:spPr>
            <a:xfrm>
              <a:off x="1552661" y="6004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656E2C-370B-8283-3D8F-6DB2816A1FA4}"/>
                </a:ext>
              </a:extLst>
            </p:cNvPr>
            <p:cNvSpPr txBox="1"/>
            <p:nvPr/>
          </p:nvSpPr>
          <p:spPr>
            <a:xfrm>
              <a:off x="2333880" y="2328422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96A2B0-1D5F-9A37-9FC1-5BA94D5FE2D3}"/>
                </a:ext>
              </a:extLst>
            </p:cNvPr>
            <p:cNvSpPr txBox="1"/>
            <p:nvPr/>
          </p:nvSpPr>
          <p:spPr>
            <a:xfrm>
              <a:off x="174801" y="16194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8512F83-C863-5E4D-822F-EC09F5F14AB8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A4F30C4-1776-4EF5-DC86-06E5979224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AAB0A5-EC06-52B7-62D4-56014008D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3623F8-62C7-49AA-E53A-4A1549CB0584}"/>
                </a:ext>
              </a:extLst>
            </p:cNvPr>
            <p:cNvSpPr txBox="1"/>
            <p:nvPr/>
          </p:nvSpPr>
          <p:spPr>
            <a:xfrm>
              <a:off x="2720887" y="1327360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FC13B90-D8BA-3ECF-F030-F5502C93FF4C}"/>
              </a:ext>
            </a:extLst>
          </p:cNvPr>
          <p:cNvSpPr txBox="1"/>
          <p:nvPr/>
        </p:nvSpPr>
        <p:spPr>
          <a:xfrm>
            <a:off x="1599263" y="3264146"/>
            <a:ext cx="2057168" cy="860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KBV pitch angle misalignment using OASYS-ShadowOui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C9961-B3AA-85DD-151C-D478B82252BA}"/>
              </a:ext>
            </a:extLst>
          </p:cNvPr>
          <p:cNvGrpSpPr/>
          <p:nvPr/>
        </p:nvGrpSpPr>
        <p:grpSpPr>
          <a:xfrm>
            <a:off x="397040" y="600409"/>
            <a:ext cx="3494021" cy="2091706"/>
            <a:chOff x="4668520" y="2137394"/>
            <a:chExt cx="3494021" cy="209170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DE2B63A-E1C5-8FDE-9FB3-F24A9ABA944D}"/>
                </a:ext>
              </a:extLst>
            </p:cNvPr>
            <p:cNvCxnSpPr>
              <a:cxnSpLocks/>
            </p:cNvCxnSpPr>
            <p:nvPr/>
          </p:nvCxnSpPr>
          <p:spPr>
            <a:xfrm>
              <a:off x="8098548" y="2291282"/>
              <a:ext cx="0" cy="1375867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55C1123-519F-063C-4A18-E27FC9F4A4EA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6466799" y="3668548"/>
              <a:ext cx="2" cy="560552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85AB2-35EC-42E1-24D7-86912A149BB1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>
              <a:off x="6711069" y="3275693"/>
              <a:ext cx="3" cy="953407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1CEF18-D697-2E9B-AB4A-E5280BEF515C}"/>
                </a:ext>
              </a:extLst>
            </p:cNvPr>
            <p:cNvCxnSpPr>
              <a:cxnSpLocks/>
            </p:cNvCxnSpPr>
            <p:nvPr/>
          </p:nvCxnSpPr>
          <p:spPr>
            <a:xfrm>
              <a:off x="7378474" y="3515593"/>
              <a:ext cx="0" cy="713507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8BB187-B732-F8E7-87E3-0286C164BA43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7044773" y="2545326"/>
              <a:ext cx="0" cy="490471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8A3816-A691-679D-2AA4-B9143F8A14E7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>
              <a:off x="5297422" y="3874744"/>
              <a:ext cx="0" cy="339116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B970A6-55FE-A2F5-C9C8-03CB40271883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>
              <a:off x="5870743" y="2276042"/>
              <a:ext cx="0" cy="1431133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3A7C7B-C3FE-2703-5D0C-D1662846E4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68520" y="2807732"/>
              <a:ext cx="3494021" cy="1062116"/>
              <a:chOff x="8896003" y="5031412"/>
              <a:chExt cx="1747340" cy="53115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98FFB2C-9B0B-6691-3C3F-310DFDF92DCD}"/>
                  </a:ext>
                </a:extLst>
              </p:cNvPr>
              <p:cNvSpPr/>
              <p:nvPr/>
            </p:nvSpPr>
            <p:spPr>
              <a:xfrm>
                <a:off x="9917470" y="5145466"/>
                <a:ext cx="333764" cy="239941"/>
              </a:xfrm>
              <a:prstGeom prst="rect">
                <a:avLst/>
              </a:prstGeom>
              <a:solidFill>
                <a:srgbClr val="00609C"/>
              </a:solidFill>
              <a:ln w="9525" cap="flat" cmpd="sng" algn="ctr">
                <a:solidFill>
                  <a:srgbClr val="00609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E18A33E-CA28-36F2-9BC7-756DCD56D22F}"/>
                  </a:ext>
                </a:extLst>
              </p:cNvPr>
              <p:cNvGrpSpPr/>
              <p:nvPr/>
            </p:nvGrpSpPr>
            <p:grpSpPr>
              <a:xfrm>
                <a:off x="8896003" y="5074846"/>
                <a:ext cx="1697526" cy="404384"/>
                <a:chOff x="8896003" y="5074846"/>
                <a:chExt cx="1697526" cy="404384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3E28E39C-842D-B4FD-2CC2-98D86A4BDC76}"/>
                    </a:ext>
                  </a:extLst>
                </p:cNvPr>
                <p:cNvGrpSpPr/>
                <p:nvPr/>
              </p:nvGrpSpPr>
              <p:grpSpPr>
                <a:xfrm>
                  <a:off x="8896003" y="5479230"/>
                  <a:ext cx="587361" cy="0"/>
                  <a:chOff x="8896003" y="5479230"/>
                  <a:chExt cx="587361" cy="0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0E4F446-39C7-B8DB-3D2F-CAE2DE61B4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5369" y="5479230"/>
                    <a:ext cx="307995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FF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601ADB48-BCC2-F345-0149-5B903766A4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6003" y="5479230"/>
                    <a:ext cx="314510" cy="0"/>
                  </a:xfrm>
                  <a:prstGeom prst="straightConnector1">
                    <a:avLst/>
                  </a:prstGeom>
                  <a:noFill/>
                  <a:ln w="22225" cap="flat" cmpd="sng" algn="ctr">
                    <a:solidFill>
                      <a:srgbClr val="FF0000"/>
                    </a:solidFill>
                    <a:prstDash val="solid"/>
                    <a:tailEnd type="triangle"/>
                  </a:ln>
                  <a:effectLst/>
                </p:spPr>
              </p:cxnSp>
            </p:grp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741BA88-251C-9304-E3B0-79C608F59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3950" y="5074846"/>
                  <a:ext cx="709579" cy="258266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50C3AC9-A84A-448E-AB4F-4AA5B9256C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82496" y="5239289"/>
                  <a:ext cx="659232" cy="239941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rgbClr val="FF0000"/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46" name="Flowchart: Stored Data 45">
                <a:extLst>
                  <a:ext uri="{FF2B5EF4-FFF2-40B4-BE49-F238E27FC236}">
                    <a16:creationId xmlns:a16="http://schemas.microsoft.com/office/drawing/2014/main" id="{6C2FF191-181C-877A-8F09-B352F383C6CE}"/>
                  </a:ext>
                </a:extLst>
              </p:cNvPr>
              <p:cNvSpPr/>
              <p:nvPr/>
            </p:nvSpPr>
            <p:spPr>
              <a:xfrm rot="15600000">
                <a:off x="9453802" y="5216549"/>
                <a:ext cx="98220" cy="593821"/>
              </a:xfrm>
              <a:prstGeom prst="flowChartOnlineStorage">
                <a:avLst/>
              </a:prstGeom>
              <a:solidFill>
                <a:srgbClr val="00609C"/>
              </a:solidFill>
              <a:ln w="9525" cap="flat" cmpd="sng" algn="ctr">
                <a:solidFill>
                  <a:srgbClr val="00609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16D31B-BAA3-630C-82D7-889190FF30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79335" y="5031412"/>
                <a:ext cx="64008" cy="64008"/>
              </a:xfrm>
              <a:prstGeom prst="ellipse">
                <a:avLst/>
              </a:prstGeom>
              <a:solidFill>
                <a:srgbClr val="FF0000"/>
              </a:solidFill>
              <a:ln w="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A22B29-5BC9-4E5C-ACFF-265DD448A048}"/>
                  </a:ext>
                </a:extLst>
              </p:cNvPr>
              <p:cNvSpPr txBox="1"/>
              <p:nvPr/>
            </p:nvSpPr>
            <p:spPr>
              <a:xfrm>
                <a:off x="9175369" y="5313249"/>
                <a:ext cx="307995" cy="169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KBV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A2FEF8-76A9-3653-471F-4E6D16DEF941}"/>
                  </a:ext>
                </a:extLst>
              </p:cNvPr>
              <p:cNvSpPr txBox="1"/>
              <p:nvPr/>
            </p:nvSpPr>
            <p:spPr>
              <a:xfrm>
                <a:off x="9934189" y="5376547"/>
                <a:ext cx="307995" cy="169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KBH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383383B-BE6B-1FEC-9089-A2F61E69DAEE}"/>
                </a:ext>
              </a:extLst>
            </p:cNvPr>
            <p:cNvCxnSpPr>
              <a:cxnSpLocks/>
            </p:cNvCxnSpPr>
            <p:nvPr/>
          </p:nvCxnSpPr>
          <p:spPr>
            <a:xfrm>
              <a:off x="5297422" y="4163060"/>
              <a:ext cx="1169379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6C506F-2977-FD85-9A35-D208584A8D62}"/>
                    </a:ext>
                  </a:extLst>
                </p:cNvPr>
                <p:cNvSpPr txBox="1"/>
                <p:nvPr/>
              </p:nvSpPr>
              <p:spPr>
                <a:xfrm>
                  <a:off x="5472945" y="3895503"/>
                  <a:ext cx="82541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 400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6C506F-2977-FD85-9A35-D208584A8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945" y="3895503"/>
                  <a:ext cx="825419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E12868-B3F8-377D-610A-F177D4C296F3}"/>
                </a:ext>
              </a:extLst>
            </p:cNvPr>
            <p:cNvCxnSpPr>
              <a:cxnSpLocks/>
            </p:cNvCxnSpPr>
            <p:nvPr/>
          </p:nvCxnSpPr>
          <p:spPr>
            <a:xfrm>
              <a:off x="6711072" y="4163060"/>
              <a:ext cx="667402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3B321A-BB47-01E6-2E8D-8D1D3404559C}"/>
                    </a:ext>
                  </a:extLst>
                </p:cNvPr>
                <p:cNvSpPr txBox="1"/>
                <p:nvPr/>
              </p:nvSpPr>
              <p:spPr>
                <a:xfrm>
                  <a:off x="6652291" y="3889984"/>
                  <a:ext cx="7885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=125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3B321A-BB47-01E6-2E8D-8D1D34045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291" y="3889984"/>
                  <a:ext cx="788549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4B1ACFD-0B77-2B2C-0101-BF899AB1B330}"/>
                </a:ext>
              </a:extLst>
            </p:cNvPr>
            <p:cNvCxnSpPr>
              <a:cxnSpLocks/>
            </p:cNvCxnSpPr>
            <p:nvPr/>
          </p:nvCxnSpPr>
          <p:spPr>
            <a:xfrm>
              <a:off x="7044773" y="2732202"/>
              <a:ext cx="1053775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955542D-72FE-DD1D-93DC-E65BC3EFE521}"/>
                    </a:ext>
                  </a:extLst>
                </p:cNvPr>
                <p:cNvSpPr txBox="1"/>
                <p:nvPr/>
              </p:nvSpPr>
              <p:spPr>
                <a:xfrm>
                  <a:off x="7184614" y="2442170"/>
                  <a:ext cx="9196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=125.5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955542D-72FE-DD1D-93DC-E65BC3EFE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614" y="2442170"/>
                  <a:ext cx="919675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72CFA71-7D75-12C6-8A06-B41E685ACEF3}"/>
                </a:ext>
              </a:extLst>
            </p:cNvPr>
            <p:cNvCxnSpPr>
              <a:cxnSpLocks/>
            </p:cNvCxnSpPr>
            <p:nvPr/>
          </p:nvCxnSpPr>
          <p:spPr>
            <a:xfrm>
              <a:off x="5882111" y="2431172"/>
              <a:ext cx="2224104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A5C3A79-9E55-8434-9636-C05FDC5E4890}"/>
                    </a:ext>
                  </a:extLst>
                </p:cNvPr>
                <p:cNvSpPr txBox="1"/>
                <p:nvPr/>
              </p:nvSpPr>
              <p:spPr>
                <a:xfrm>
                  <a:off x="6640965" y="2137394"/>
                  <a:ext cx="821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 396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A5C3A79-9E55-8434-9636-C05FDC5E4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0965" y="2137394"/>
                  <a:ext cx="821892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F2600FB1-17C9-9D70-0382-C3D5B6335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812" y="1978604"/>
            <a:ext cx="3329782" cy="2883104"/>
          </a:xfrm>
          <a:prstGeom prst="rect">
            <a:avLst/>
          </a:prstGeom>
        </p:spPr>
      </p:pic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E6E5485C-C344-61C2-4849-0A71BDD50BDD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180588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Aberration – Mirror Figure Error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A73A2-4B0E-587B-1908-A17F57D7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34" y="2424207"/>
            <a:ext cx="2634827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922BF-3D62-0AB9-20A4-9A4D3304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41" y="600409"/>
            <a:ext cx="6706158" cy="1647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A357A-31C0-5E5E-EE94-5F669D082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70" y="2424207"/>
            <a:ext cx="2638736" cy="2286000"/>
          </a:xfrm>
          <a:prstGeom prst="rect">
            <a:avLst/>
          </a:prstGeom>
        </p:spPr>
      </p:pic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118F933-A42D-A84F-E965-961B7474073C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279008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Aberration – Mirror Figure Error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C2EB8-E21E-EEDF-2A2A-4B66912F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63" y="323425"/>
            <a:ext cx="2743200" cy="2414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7A014F-D633-128C-EEDB-3C540B13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133" y="2861860"/>
            <a:ext cx="2743200" cy="1858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A3080-DD79-1519-2CE1-01122BB08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22" y="635086"/>
            <a:ext cx="6035041" cy="16459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85AC5E-1E5B-95D7-75D8-9E12111A49F0}"/>
              </a:ext>
            </a:extLst>
          </p:cNvPr>
          <p:cNvCxnSpPr/>
          <p:nvPr/>
        </p:nvCxnSpPr>
        <p:spPr>
          <a:xfrm>
            <a:off x="6062133" y="1126067"/>
            <a:ext cx="491067" cy="262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935313-7DDD-ED9E-FCB3-3A591B9FA4DD}"/>
              </a:ext>
            </a:extLst>
          </p:cNvPr>
          <p:cNvCxnSpPr>
            <a:cxnSpLocks/>
          </p:cNvCxnSpPr>
          <p:nvPr/>
        </p:nvCxnSpPr>
        <p:spPr>
          <a:xfrm>
            <a:off x="6062133" y="1126067"/>
            <a:ext cx="491067" cy="17357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402A687-3E39-91CC-415B-C6323FDD0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591" y="2493289"/>
            <a:ext cx="1758818" cy="230674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0C974E-0169-7513-D499-EE27DBC7926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572000" y="2166874"/>
            <a:ext cx="0" cy="326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ACD27AB-588A-9031-64AC-3E6A0B33F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67" y="1665648"/>
            <a:ext cx="2415549" cy="888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B5A5F2-F775-2C30-085B-297D91A68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667" y="2614661"/>
            <a:ext cx="2415549" cy="218537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94B12C-2415-F28B-B71A-014098238877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754216" y="1981200"/>
            <a:ext cx="539317" cy="1286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325D4F-D756-E55E-411F-5A54D87B12A0}"/>
              </a:ext>
            </a:extLst>
          </p:cNvPr>
          <p:cNvCxnSpPr>
            <a:cxnSpLocks/>
          </p:cNvCxnSpPr>
          <p:nvPr/>
        </p:nvCxnSpPr>
        <p:spPr>
          <a:xfrm flipH="1">
            <a:off x="2582333" y="1981200"/>
            <a:ext cx="711200" cy="10524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522CB90-3EF8-33D6-0153-2CDE0CBD4F64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859508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77E5E2-5304-11B2-5FA7-0BB480200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7" y="642036"/>
            <a:ext cx="5949204" cy="1588424"/>
          </a:xfrm>
          <a:prstGeom prst="rect">
            <a:avLst/>
          </a:prstGeom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Aberration – Mirror Figure Error 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50D19-C226-5E7C-BDAC-36912FF6A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39" y="2230460"/>
            <a:ext cx="4279242" cy="25376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941672-182A-1B77-0F01-6E78745DF3C1}"/>
              </a:ext>
            </a:extLst>
          </p:cNvPr>
          <p:cNvCxnSpPr>
            <a:cxnSpLocks/>
          </p:cNvCxnSpPr>
          <p:nvPr/>
        </p:nvCxnSpPr>
        <p:spPr>
          <a:xfrm>
            <a:off x="2719493" y="2130213"/>
            <a:ext cx="0" cy="5791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43B1B24-EE06-AD79-3F7D-B45F333F7E15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796676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Aberration – CRL Thickness Error 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D21D4-0ADD-1021-C92C-1B51DAE0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600409"/>
            <a:ext cx="3684741" cy="1681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8884DD-A0F2-0106-D3C0-A118BB79415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786591" y="925679"/>
            <a:ext cx="799799" cy="4955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96B9A0D-62D2-0935-F196-269A18F8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390" y="448972"/>
            <a:ext cx="2286000" cy="19445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83DD72-0311-8FA7-5E42-BED4F82C3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390" y="2475100"/>
            <a:ext cx="2286000" cy="194393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703901-0D05-F666-9FD4-92EA5E1D348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786591" y="925679"/>
            <a:ext cx="799799" cy="2521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7334508-340E-C005-D3E0-FE91E17E7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10" y="1252615"/>
            <a:ext cx="2527300" cy="22818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8996F9-D885-40EB-7B94-5C094325A12E}"/>
              </a:ext>
            </a:extLst>
          </p:cNvPr>
          <p:cNvCxnSpPr>
            <a:cxnSpLocks/>
          </p:cNvCxnSpPr>
          <p:nvPr/>
        </p:nvCxnSpPr>
        <p:spPr>
          <a:xfrm flipH="1">
            <a:off x="2297843" y="1917700"/>
            <a:ext cx="927957" cy="1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2254EC7-9C30-46CB-8D9C-ECF80BF91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265" y="2847329"/>
            <a:ext cx="3426662" cy="189003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130F83-2E32-B364-D2D8-2BB33B622120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404596" y="2076450"/>
            <a:ext cx="80919" cy="7708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603374A-FF54-01D2-7E04-3DAFBFD0542B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415576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Thermal consideration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333F4-2DDC-712F-30BF-91E4DA177FFB}"/>
              </a:ext>
            </a:extLst>
          </p:cNvPr>
          <p:cNvSpPr txBox="1"/>
          <p:nvPr/>
        </p:nvSpPr>
        <p:spPr>
          <a:xfrm>
            <a:off x="2368528" y="2722375"/>
            <a:ext cx="1744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thermal bump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02B42-01C7-A0AD-75A6-9B163C7F2605}"/>
              </a:ext>
            </a:extLst>
          </p:cNvPr>
          <p:cNvSpPr txBox="1"/>
          <p:nvPr/>
        </p:nvSpPr>
        <p:spPr>
          <a:xfrm>
            <a:off x="4560474" y="2722375"/>
            <a:ext cx="1927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thermal bump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2B74-CB11-9A72-C12C-4211471797DC}"/>
              </a:ext>
            </a:extLst>
          </p:cNvPr>
          <p:cNvSpPr txBox="1"/>
          <p:nvPr/>
        </p:nvSpPr>
        <p:spPr>
          <a:xfrm>
            <a:off x="6935016" y="2727130"/>
            <a:ext cx="1984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Bending corrected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B4CB69-6EC0-73FE-8CFD-BEA00010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950" y="2944766"/>
            <a:ext cx="1920239" cy="1899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A100E-F027-4B2F-2078-93C8FCC1B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106" y="2944766"/>
            <a:ext cx="1920239" cy="1899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8DEAD-4D94-48BB-DD13-56C9AC8DF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871" y="2944766"/>
            <a:ext cx="1920239" cy="1899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333810-2661-1A27-9728-F5A8315146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08"/>
          <a:stretch/>
        </p:blipFill>
        <p:spPr>
          <a:xfrm>
            <a:off x="1608489" y="748016"/>
            <a:ext cx="2243945" cy="1828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E71922-F40B-4934-BA4C-823F97E3D1DF}"/>
              </a:ext>
            </a:extLst>
          </p:cNvPr>
          <p:cNvSpPr/>
          <p:nvPr/>
        </p:nvSpPr>
        <p:spPr>
          <a:xfrm>
            <a:off x="1816589" y="465955"/>
            <a:ext cx="1827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M2 absorbed power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9A3A45F-8B3C-A511-E00D-1C6EFE0977D6}"/>
              </a:ext>
            </a:extLst>
          </p:cNvPr>
          <p:cNvSpPr>
            <a:spLocks noChangeAspect="1"/>
          </p:cNvSpPr>
          <p:nvPr/>
        </p:nvSpPr>
        <p:spPr>
          <a:xfrm rot="21593104">
            <a:off x="687642" y="3640201"/>
            <a:ext cx="1377491" cy="318150"/>
          </a:xfrm>
          <a:prstGeom prst="rightArrow">
            <a:avLst>
              <a:gd name="adj1" fmla="val 29308"/>
              <a:gd name="adj2" fmla="val 5866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8979965"/>
              <a:satOff val="0"/>
              <a:lumOff val="-18431"/>
              <a:alphaOff val="0"/>
            </a:schemeClr>
          </a:fillRef>
          <a:effectRef idx="1">
            <a:schemeClr val="accent4">
              <a:hueOff val="8979965"/>
              <a:satOff val="0"/>
              <a:lumOff val="-18431"/>
              <a:alphaOff val="0"/>
            </a:schemeClr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481AE6-9530-4072-BEF2-FDDA0CC6A6EB}"/>
              </a:ext>
            </a:extLst>
          </p:cNvPr>
          <p:cNvSpPr>
            <a:spLocks noChangeAspect="1"/>
          </p:cNvSpPr>
          <p:nvPr/>
        </p:nvSpPr>
        <p:spPr>
          <a:xfrm>
            <a:off x="687323" y="3363522"/>
            <a:ext cx="1280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Ray-tracing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8263D0-CC75-95D2-7F24-556E40AC5DE6}"/>
              </a:ext>
            </a:extLst>
          </p:cNvPr>
          <p:cNvSpPr/>
          <p:nvPr/>
        </p:nvSpPr>
        <p:spPr>
          <a:xfrm>
            <a:off x="3905588" y="1279754"/>
            <a:ext cx="5814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F03856-67D9-E4AB-8529-307DFEACA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742950"/>
            <a:ext cx="2179337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CFBB9-4EDA-A46E-9FC0-04F5A1EB2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337" y="742950"/>
            <a:ext cx="2285996" cy="182880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1BA84EE9-426B-27B9-51A9-14810D351516}"/>
              </a:ext>
            </a:extLst>
          </p:cNvPr>
          <p:cNvSpPr/>
          <p:nvPr/>
        </p:nvSpPr>
        <p:spPr>
          <a:xfrm rot="21593104">
            <a:off x="3905795" y="1564282"/>
            <a:ext cx="581049" cy="206171"/>
          </a:xfrm>
          <a:prstGeom prst="rightArrow">
            <a:avLst>
              <a:gd name="adj1" fmla="val 45283"/>
              <a:gd name="adj2" fmla="val 5866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8979965"/>
              <a:satOff val="0"/>
              <a:lumOff val="-18431"/>
              <a:alphaOff val="0"/>
            </a:schemeClr>
          </a:fillRef>
          <a:effectRef idx="1">
            <a:schemeClr val="accent4">
              <a:hueOff val="8979965"/>
              <a:satOff val="0"/>
              <a:lumOff val="-18431"/>
              <a:alphaOff val="0"/>
            </a:schemeClr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520E3A-8E12-9D48-14E6-38E4A24342BD}"/>
              </a:ext>
            </a:extLst>
          </p:cNvPr>
          <p:cNvCxnSpPr>
            <a:cxnSpLocks/>
            <a:stCxn id="49" idx="3"/>
            <a:endCxn id="13" idx="1"/>
          </p:cNvCxnSpPr>
          <p:nvPr/>
        </p:nvCxnSpPr>
        <p:spPr>
          <a:xfrm>
            <a:off x="1445302" y="1662416"/>
            <a:ext cx="1631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EE4E7F3-118B-10CA-4046-5BFB734EF7C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40" y="3870453"/>
            <a:ext cx="1342404" cy="80544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6D9B1E1-4242-410E-14F5-8DB94E79AD02}"/>
              </a:ext>
            </a:extLst>
          </p:cNvPr>
          <p:cNvSpPr/>
          <p:nvPr/>
        </p:nvSpPr>
        <p:spPr>
          <a:xfrm>
            <a:off x="3738963" y="1770232"/>
            <a:ext cx="946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COMSOL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E16B29-B071-ED53-3572-6AE22E07B402}"/>
              </a:ext>
            </a:extLst>
          </p:cNvPr>
          <p:cNvSpPr/>
          <p:nvPr/>
        </p:nvSpPr>
        <p:spPr>
          <a:xfrm>
            <a:off x="67175" y="1293084"/>
            <a:ext cx="137812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XOPPY</a:t>
            </a:r>
            <a:b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ShadowOui loop</a:t>
            </a:r>
          </a:p>
          <a:p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SRCalc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24B5BEA-04CA-30FB-244B-1BFB393073AD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05655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Integrated architecture framework for beamline optics design and simulation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17BCD4-6326-4681-FCC2-BABC5961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75287"/>
            <a:ext cx="8686800" cy="4069082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07E048C0-604B-829A-1D58-2C2D18FE906B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09586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General beamline design considerations for APS-U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9F2B8E7-D792-21D5-6439-4E3A15D92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3"/>
          <a:stretch/>
        </p:blipFill>
        <p:spPr>
          <a:xfrm>
            <a:off x="250711" y="856667"/>
            <a:ext cx="3507946" cy="111991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1001CE-47C7-AC3D-4371-FF0FAD2C3EB7}"/>
              </a:ext>
            </a:extLst>
          </p:cNvPr>
          <p:cNvSpPr txBox="1">
            <a:spLocks/>
          </p:cNvSpPr>
          <p:nvPr/>
        </p:nvSpPr>
        <p:spPr bwMode="auto">
          <a:xfrm>
            <a:off x="4026886" y="799104"/>
            <a:ext cx="4994389" cy="154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Focal size determined by the source demagnification and the BDA diffraction</a:t>
            </a:r>
          </a:p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Coherence controlled by BDA size</a:t>
            </a:r>
          </a:p>
          <a:p>
            <a:pPr marL="226478" indent="-226478"/>
            <a:r>
              <a:rPr lang="en-US" sz="1867" kern="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100s nm to micron focusing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E86BFDB-34F8-09FE-21DB-4005AA33407F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62679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General beamline design considerations for APS-U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9F2B8E7-D792-21D5-6439-4E3A15D92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49"/>
          <a:stretch/>
        </p:blipFill>
        <p:spPr>
          <a:xfrm>
            <a:off x="250711" y="856667"/>
            <a:ext cx="3507946" cy="2422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9FDE6-7508-5DB9-82E9-290EB175A8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50"/>
          <a:stretch/>
        </p:blipFill>
        <p:spPr>
          <a:xfrm>
            <a:off x="250711" y="3581333"/>
            <a:ext cx="1771012" cy="1267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967A1BA-3B18-964A-B362-CA2465E0CE3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14656" y="856668"/>
                <a:ext cx="5106619" cy="2101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226478" indent="-226478"/>
                <a:r>
                  <a:rPr lang="en-US" sz="2000" dirty="0">
                    <a:latin typeface="Cambria" panose="02040503050406030204" pitchFamily="18" charset="0"/>
                  </a:rPr>
                  <a:t>To achieve smaller focal sizes than in case 1, the BDA size in case 2 should be: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&lt;2.35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f>
                        <m:fPr>
                          <m:ctrlPr>
                            <a:rPr lang="en-US" sz="200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𝑠𝑜</m:t>
                              </m:r>
                            </m:sub>
                          </m:sSub>
                          <m:r>
                            <a:rPr lang="en-US" sz="200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0" dirty="0">
                  <a:solidFill>
                    <a:srgbClr val="0070C0"/>
                  </a:solidFill>
                  <a:latin typeface="Cambria" panose="02040503050406030204" pitchFamily="18" charset="0"/>
                </a:endParaRPr>
              </a:p>
              <a:p>
                <a:pPr lvl="1"/>
                <a:r>
                  <a:rPr lang="en-US" sz="1800" i="1" dirty="0" err="1">
                    <a:latin typeface="Cambria" panose="02040503050406030204" pitchFamily="18" charset="0"/>
                  </a:rPr>
                  <a:t>d</a:t>
                </a:r>
                <a:r>
                  <a:rPr lang="en-US" sz="1800" i="1" baseline="-25000" dirty="0" err="1">
                    <a:latin typeface="Cambria" panose="02040503050406030204" pitchFamily="18" charset="0"/>
                  </a:rPr>
                  <a:t>so</a:t>
                </a:r>
                <a:r>
                  <a:rPr lang="en-US" sz="1800" dirty="0">
                    <a:latin typeface="Cambria" panose="02040503050406030204" pitchFamily="18" charset="0"/>
                  </a:rPr>
                  <a:t> —  the source-to-OE distance</a:t>
                </a:r>
              </a:p>
              <a:p>
                <a:pPr lvl="1"/>
                <a:r>
                  <a:rPr lang="en-US" sz="1800" i="1" dirty="0" err="1">
                    <a:latin typeface="Cambria" panose="02040503050406030204" pitchFamily="18" charset="0"/>
                  </a:rPr>
                  <a:t>d</a:t>
                </a:r>
                <a:r>
                  <a:rPr lang="en-US" sz="1800" i="1" baseline="-25000" dirty="0" err="1">
                    <a:latin typeface="Cambria" panose="02040503050406030204" pitchFamily="18" charset="0"/>
                  </a:rPr>
                  <a:t>sb</a:t>
                </a:r>
                <a:r>
                  <a:rPr lang="en-US" sz="1800" dirty="0">
                    <a:latin typeface="Cambria" panose="02040503050406030204" pitchFamily="18" charset="0"/>
                  </a:rPr>
                  <a:t> —  the source-to-BDA distance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967A1BA-3B18-964A-B362-CA2465E0C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14656" y="856668"/>
                <a:ext cx="5106619" cy="2101686"/>
              </a:xfrm>
              <a:prstGeom prst="rect">
                <a:avLst/>
              </a:prstGeom>
              <a:blipFill>
                <a:blip r:embed="rId5"/>
                <a:stretch>
                  <a:fillRect l="-477" t="-8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58623F-37DA-0272-375B-609F6F0349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44"/>
          <a:stretch/>
        </p:blipFill>
        <p:spPr>
          <a:xfrm>
            <a:off x="2143644" y="3951581"/>
            <a:ext cx="1771012" cy="52726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F4F381-A4E7-1AEA-F6F7-8AB59A053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210590"/>
              </p:ext>
            </p:extLst>
          </p:nvPr>
        </p:nvGraphicFramePr>
        <p:xfrm>
          <a:off x="4244717" y="3042749"/>
          <a:ext cx="4446495" cy="15078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12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mbria" panose="02040503050406030204" pitchFamily="18" charset="0"/>
                        </a:rPr>
                        <a:t>E = 10 </a:t>
                      </a:r>
                      <a:r>
                        <a:rPr lang="en-US" sz="1800" u="none" strike="noStrike" dirty="0" err="1">
                          <a:effectLst/>
                          <a:latin typeface="Cambria" panose="02040503050406030204" pitchFamily="18" charset="0"/>
                        </a:rPr>
                        <a:t>keV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APS</a:t>
                      </a:r>
                      <a:endParaRPr lang="en-US" sz="1800" b="1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APS-U</a:t>
                      </a:r>
                      <a:endParaRPr lang="en-US" sz="1800" b="1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Δ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 </a:t>
                      </a:r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&lt;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 (</a:t>
                      </a:r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μ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m)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413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23.5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mbria" panose="02040503050406030204" pitchFamily="18" charset="0"/>
                        </a:rPr>
                        <a:t>Beam size at 25 m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949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273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BDA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 transmission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3215598491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u="none" strike="noStrike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L</a:t>
                      </a:r>
                      <a:r>
                        <a:rPr lang="en-US" sz="1800" b="0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c</a:t>
                      </a:r>
                      <a:r>
                        <a:rPr lang="en-US" sz="1800" b="0" i="0" u="none" strike="noStrike" baseline="-250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, H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 at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 25 m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(</a:t>
                      </a:r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μ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m)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2.3</a:t>
                      </a: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659479702"/>
                  </a:ext>
                </a:extLst>
              </a:tr>
            </a:tbl>
          </a:graphicData>
        </a:graphic>
      </p:graphicFrame>
      <p:sp>
        <p:nvSpPr>
          <p:cNvPr id="8" name="Multiply 45">
            <a:extLst>
              <a:ext uri="{FF2B5EF4-FFF2-40B4-BE49-F238E27FC236}">
                <a16:creationId xmlns:a16="http://schemas.microsoft.com/office/drawing/2014/main" id="{91A00D07-77FD-5549-73F9-49EA5E302785}"/>
              </a:ext>
            </a:extLst>
          </p:cNvPr>
          <p:cNvSpPr>
            <a:spLocks noChangeAspect="1"/>
          </p:cNvSpPr>
          <p:nvPr/>
        </p:nvSpPr>
        <p:spPr>
          <a:xfrm>
            <a:off x="1727576" y="1989393"/>
            <a:ext cx="1147192" cy="1137178"/>
          </a:xfrm>
          <a:prstGeom prst="mathMultiply">
            <a:avLst>
              <a:gd name="adj1" fmla="val 6698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>
              <a:latin typeface="+mj-lt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686BE96-B7B8-07E9-392E-B21E7C256341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416100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General beamline design considerations for APS-U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9F2B8E7-D792-21D5-6439-4E3A15D92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1" y="856667"/>
            <a:ext cx="3507946" cy="3650677"/>
          </a:xfrm>
          <a:prstGeom prst="rect">
            <a:avLst/>
          </a:prstGeom>
        </p:spPr>
      </p:pic>
      <p:sp>
        <p:nvSpPr>
          <p:cNvPr id="3" name="Multiply 45">
            <a:extLst>
              <a:ext uri="{FF2B5EF4-FFF2-40B4-BE49-F238E27FC236}">
                <a16:creationId xmlns:a16="http://schemas.microsoft.com/office/drawing/2014/main" id="{17CA89A0-EA91-9841-AD2D-9ABA7AB94F92}"/>
              </a:ext>
            </a:extLst>
          </p:cNvPr>
          <p:cNvSpPr>
            <a:spLocks noChangeAspect="1"/>
          </p:cNvSpPr>
          <p:nvPr/>
        </p:nvSpPr>
        <p:spPr>
          <a:xfrm>
            <a:off x="1727576" y="1989393"/>
            <a:ext cx="1147192" cy="1137178"/>
          </a:xfrm>
          <a:prstGeom prst="mathMultiply">
            <a:avLst>
              <a:gd name="adj1" fmla="val 6698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1001CE-47C7-AC3D-4371-FF0FAD2C3EB7}"/>
              </a:ext>
            </a:extLst>
          </p:cNvPr>
          <p:cNvSpPr txBox="1">
            <a:spLocks/>
          </p:cNvSpPr>
          <p:nvPr/>
        </p:nvSpPr>
        <p:spPr bwMode="auto">
          <a:xfrm>
            <a:off x="4026886" y="799104"/>
            <a:ext cx="4994389" cy="154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Focal size determined by the source demagnification and the BDA diffraction</a:t>
            </a:r>
          </a:p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Coherence controlled by BDA size</a:t>
            </a:r>
          </a:p>
          <a:p>
            <a:pPr marL="226478" indent="-226478"/>
            <a:r>
              <a:rPr lang="en-US" sz="1867" kern="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100s nm to micron focusing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1E9C52-EE0A-ED82-3794-F39777A2BC01}"/>
              </a:ext>
            </a:extLst>
          </p:cNvPr>
          <p:cNvSpPr txBox="1">
            <a:spLocks/>
          </p:cNvSpPr>
          <p:nvPr/>
        </p:nvSpPr>
        <p:spPr bwMode="auto">
          <a:xfrm>
            <a:off x="4026885" y="3386053"/>
            <a:ext cx="4994389" cy="146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BDA size defines the focal size and the coherence</a:t>
            </a:r>
          </a:p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For sub-100 nm focusing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8EB2AF-1712-A29D-A81F-3B493698F97E}"/>
              </a:ext>
            </a:extLst>
          </p:cNvPr>
          <p:cNvSpPr txBox="1">
            <a:spLocks/>
          </p:cNvSpPr>
          <p:nvPr/>
        </p:nvSpPr>
        <p:spPr bwMode="auto">
          <a:xfrm>
            <a:off x="4026886" y="2418795"/>
            <a:ext cx="4819556" cy="52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Not recommended for APS-U beamlines</a:t>
            </a:r>
            <a:endParaRPr lang="en-US" sz="1867" kern="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C58713A-FF7D-4CF0-E76D-071046CC0FFC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39344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APS-U ISN beamline layout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608B-DB81-7E56-330C-F158A6AD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" y="1662089"/>
            <a:ext cx="5317612" cy="3148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60CB1-57C6-732E-E886-C77A19F5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22" y="480463"/>
            <a:ext cx="5369044" cy="32377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FB460-A58F-5FBD-3D4E-201B61AE56EC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173908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FD22040-6D3A-AEB2-A78C-F863A3DC6512}"/>
              </a:ext>
            </a:extLst>
          </p:cNvPr>
          <p:cNvGrpSpPr/>
          <p:nvPr/>
        </p:nvGrpSpPr>
        <p:grpSpPr>
          <a:xfrm>
            <a:off x="1092201" y="499213"/>
            <a:ext cx="6760635" cy="1160884"/>
            <a:chOff x="1058334" y="503131"/>
            <a:chExt cx="6760635" cy="116088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EF613E-5634-EB2C-6022-04898BA42ADB}"/>
                </a:ext>
              </a:extLst>
            </p:cNvPr>
            <p:cNvCxnSpPr>
              <a:cxnSpLocks/>
            </p:cNvCxnSpPr>
            <p:nvPr/>
          </p:nvCxnSpPr>
          <p:spPr>
            <a:xfrm>
              <a:off x="7162799" y="679343"/>
              <a:ext cx="0" cy="8128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998BB6-E6DC-D49C-C178-ACE6D9B4B581}"/>
                </a:ext>
              </a:extLst>
            </p:cNvPr>
            <p:cNvCxnSpPr>
              <a:cxnSpLocks/>
            </p:cNvCxnSpPr>
            <p:nvPr/>
          </p:nvCxnSpPr>
          <p:spPr>
            <a:xfrm>
              <a:off x="5206996" y="1107651"/>
              <a:ext cx="1955803" cy="5563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F5DC55-7971-A09A-6720-7B95A4823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996" y="503131"/>
              <a:ext cx="1955803" cy="5563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244CA4-3A77-6620-BBDD-22FE615B77BE}"/>
                </a:ext>
              </a:extLst>
            </p:cNvPr>
            <p:cNvCxnSpPr>
              <a:cxnSpLocks/>
            </p:cNvCxnSpPr>
            <p:nvPr/>
          </p:nvCxnSpPr>
          <p:spPr>
            <a:xfrm>
              <a:off x="3149599" y="679343"/>
              <a:ext cx="0" cy="8128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0DF231-906C-51ED-6AD0-4621FD57A3E9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1092201" y="791527"/>
              <a:ext cx="2057398" cy="23071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84457E-689E-D06B-6A8F-D38366446254}"/>
                </a:ext>
              </a:extLst>
            </p:cNvPr>
            <p:cNvCxnSpPr>
              <a:cxnSpLocks/>
              <a:stCxn id="2" idx="4"/>
            </p:cNvCxnSpPr>
            <p:nvPr/>
          </p:nvCxnSpPr>
          <p:spPr>
            <a:xfrm>
              <a:off x="1092201" y="1149243"/>
              <a:ext cx="2057398" cy="2328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E817E0-4661-9048-A304-93BFF53D2D53}"/>
                </a:ext>
              </a:extLst>
            </p:cNvPr>
            <p:cNvCxnSpPr>
              <a:cxnSpLocks/>
            </p:cNvCxnSpPr>
            <p:nvPr/>
          </p:nvCxnSpPr>
          <p:spPr>
            <a:xfrm>
              <a:off x="3149599" y="791527"/>
              <a:ext cx="2057398" cy="2328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7427E6A-B60C-B177-402A-8ADA56638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9599" y="1143951"/>
              <a:ext cx="2057398" cy="2328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408EBAC-E37F-1E89-3820-30D4082A8387}"/>
                </a:ext>
              </a:extLst>
            </p:cNvPr>
            <p:cNvSpPr/>
            <p:nvPr/>
          </p:nvSpPr>
          <p:spPr>
            <a:xfrm>
              <a:off x="1058334" y="1022243"/>
              <a:ext cx="67734" cy="127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8332CB-728E-3F86-F95B-337A448B8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997" y="828779"/>
              <a:ext cx="0" cy="23071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B21DB74-DF50-8351-E786-FFDC2203E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997" y="1106699"/>
              <a:ext cx="0" cy="23071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1AD0F8B-D5A2-2707-53D4-CCA44D2CBD5E}"/>
                </a:ext>
              </a:extLst>
            </p:cNvPr>
            <p:cNvCxnSpPr>
              <a:cxnSpLocks/>
            </p:cNvCxnSpPr>
            <p:nvPr/>
          </p:nvCxnSpPr>
          <p:spPr>
            <a:xfrm>
              <a:off x="7162798" y="679343"/>
              <a:ext cx="656169" cy="40640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456E920-02EF-F9C0-2C41-9ECFCBA99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2798" y="1081403"/>
              <a:ext cx="656169" cy="40640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40D0AF-CCB7-E953-30A9-A74475018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5102" y="1051823"/>
              <a:ext cx="3386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B38D0C0-8A92-ED10-9A3D-DB355E6B43A8}"/>
              </a:ext>
            </a:extLst>
          </p:cNvPr>
          <p:cNvSpPr txBox="1"/>
          <p:nvPr/>
        </p:nvSpPr>
        <p:spPr>
          <a:xfrm>
            <a:off x="763948" y="1174631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U25/U21 revolver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92F84DD-F3AE-470B-0B77-FE92D05E30EC}"/>
                  </a:ext>
                </a:extLst>
              </p:cNvPr>
              <p:cNvSpPr txBox="1"/>
              <p:nvPr/>
            </p:nvSpPr>
            <p:spPr>
              <a:xfrm>
                <a:off x="3352346" y="3513248"/>
                <a:ext cx="130632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M1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 m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Flat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92F84DD-F3AE-470B-0B77-FE92D05E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346" y="3513248"/>
                <a:ext cx="1306320" cy="1384995"/>
              </a:xfrm>
              <a:prstGeom prst="rect">
                <a:avLst/>
              </a:prstGeom>
              <a:blipFill>
                <a:blip r:embed="rId3"/>
                <a:stretch>
                  <a:fillRect l="-1402" t="-439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209899-BFAD-3284-0BDE-0250FBF154BD}"/>
                  </a:ext>
                </a:extLst>
              </p:cNvPr>
              <p:cNvSpPr txBox="1"/>
              <p:nvPr/>
            </p:nvSpPr>
            <p:spPr>
              <a:xfrm>
                <a:off x="3352346" y="1507577"/>
                <a:ext cx="130632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209899-BFAD-3284-0BDE-0250FBF1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346" y="1507577"/>
                <a:ext cx="1306320" cy="1815882"/>
              </a:xfrm>
              <a:prstGeom prst="rect">
                <a:avLst/>
              </a:prstGeom>
              <a:blipFill>
                <a:blip r:embed="rId4"/>
                <a:stretch>
                  <a:fillRect l="-1402" t="-336"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ED6DB47E-85A1-6457-2242-E9520D0DAD74}"/>
              </a:ext>
            </a:extLst>
          </p:cNvPr>
          <p:cNvSpPr txBox="1"/>
          <p:nvPr/>
        </p:nvSpPr>
        <p:spPr>
          <a:xfrm>
            <a:off x="4859186" y="1507577"/>
            <a:ext cx="7434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BDA V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 m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1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μm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A39541-FBEF-0254-622F-31F673285239}"/>
                  </a:ext>
                </a:extLst>
              </p:cNvPr>
              <p:cNvSpPr txBox="1"/>
              <p:nvPr/>
            </p:nvSpPr>
            <p:spPr>
              <a:xfrm>
                <a:off x="7196665" y="1507577"/>
                <a:ext cx="1516056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219.604 m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0.396 m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A39541-FBEF-0254-622F-31F673285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65" y="1507577"/>
                <a:ext cx="1516056" cy="1815882"/>
              </a:xfrm>
              <a:prstGeom prst="rect">
                <a:avLst/>
              </a:prstGeom>
              <a:blipFill>
                <a:blip r:embed="rId5"/>
                <a:stretch>
                  <a:fillRect l="-1210" t="-336" r="-403"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78E0A578-8769-CE96-09A8-E51714B5429D}"/>
              </a:ext>
            </a:extLst>
          </p:cNvPr>
          <p:cNvSpPr txBox="1"/>
          <p:nvPr/>
        </p:nvSpPr>
        <p:spPr>
          <a:xfrm>
            <a:off x="7856468" y="910362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at 220 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6E1A254A-4A99-0DBB-8CDB-8A451FE5B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83" y="1750907"/>
            <a:ext cx="2556522" cy="1931666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3058EFE-D716-E2FF-6137-0C2E745579A1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36180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/>
              <a:t>Analytical Calculation</a:t>
            </a:r>
            <a:endParaRPr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EF613E-5634-EB2C-6022-04898BA42ADB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998BB6-E6DC-D49C-C178-ACE6D9B4B581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F5DC55-7971-A09A-6720-7B95A48231A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332CB-728E-3F86-F95B-337A448B878C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21DB74-DF50-8351-E786-FFDC2203E3C8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AD0F8B-D5A2-2707-53D4-CCA44D2CBD5E}"/>
              </a:ext>
            </a:extLst>
          </p:cNvPr>
          <p:cNvCxnSpPr>
            <a:cxnSpLocks/>
          </p:cNvCxnSpPr>
          <p:nvPr/>
        </p:nvCxnSpPr>
        <p:spPr>
          <a:xfrm>
            <a:off x="7196665" y="67542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56E920-02EF-F9C0-2C41-9ECFCBA99A7E}"/>
              </a:ext>
            </a:extLst>
          </p:cNvPr>
          <p:cNvCxnSpPr>
            <a:cxnSpLocks/>
          </p:cNvCxnSpPr>
          <p:nvPr/>
        </p:nvCxnSpPr>
        <p:spPr>
          <a:xfrm flipH="1">
            <a:off x="7196665" y="107748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940D0AF-CCB7-E953-30A9-A74475018178}"/>
              </a:ext>
            </a:extLst>
          </p:cNvPr>
          <p:cNvSpPr>
            <a:spLocks noChangeAspect="1"/>
          </p:cNvSpPr>
          <p:nvPr/>
        </p:nvSpPr>
        <p:spPr>
          <a:xfrm>
            <a:off x="7818969" y="1047905"/>
            <a:ext cx="33867" cy="63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38D0C0-8A92-ED10-9A3D-DB355E6B43A8}"/>
              </a:ext>
            </a:extLst>
          </p:cNvPr>
          <p:cNvSpPr txBox="1"/>
          <p:nvPr/>
        </p:nvSpPr>
        <p:spPr>
          <a:xfrm>
            <a:off x="763948" y="1174631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U25/U21 revolver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00CF892F-6B78-8784-CBFB-A5C920513E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86110624"/>
                  </p:ext>
                </p:extLst>
              </p:nvPr>
            </p:nvGraphicFramePr>
            <p:xfrm>
              <a:off x="384633" y="2140902"/>
              <a:ext cx="2137854" cy="15929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6587">
                      <a:extLst>
                        <a:ext uri="{9D8B030D-6E8A-4147-A177-3AD203B41FA5}">
                          <a16:colId xmlns:a16="http://schemas.microsoft.com/office/drawing/2014/main" val="1446060156"/>
                        </a:ext>
                      </a:extLst>
                    </a:gridCol>
                    <a:gridCol w="1251267">
                      <a:extLst>
                        <a:ext uri="{9D8B030D-6E8A-4147-A177-3AD203B41FA5}">
                          <a16:colId xmlns:a16="http://schemas.microsoft.com/office/drawing/2014/main" val="4135995360"/>
                        </a:ext>
                      </a:extLst>
                    </a:gridCol>
                  </a:tblGrid>
                  <a:tr h="4033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RMS size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APS-U</a:t>
                          </a:r>
                        </a:p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Brightness mode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555911"/>
                      </a:ext>
                    </a:extLst>
                  </a:tr>
                  <a:tr h="23046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14.8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319187393"/>
                      </a:ext>
                    </a:extLst>
                  </a:tr>
                  <a:tr h="24394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59028627"/>
                      </a:ext>
                    </a:extLst>
                  </a:tr>
                  <a:tr h="24630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40762679"/>
                      </a:ext>
                    </a:extLst>
                  </a:tr>
                  <a:tr h="26374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1.5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532398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00CF892F-6B78-8784-CBFB-A5C920513E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86110624"/>
                  </p:ext>
                </p:extLst>
              </p:nvPr>
            </p:nvGraphicFramePr>
            <p:xfrm>
              <a:off x="384633" y="2140902"/>
              <a:ext cx="2137854" cy="15929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6587">
                      <a:extLst>
                        <a:ext uri="{9D8B030D-6E8A-4147-A177-3AD203B41FA5}">
                          <a16:colId xmlns:a16="http://schemas.microsoft.com/office/drawing/2014/main" val="1446060156"/>
                        </a:ext>
                      </a:extLst>
                    </a:gridCol>
                    <a:gridCol w="1251267">
                      <a:extLst>
                        <a:ext uri="{9D8B030D-6E8A-4147-A177-3AD203B41FA5}">
                          <a16:colId xmlns:a16="http://schemas.microsoft.com/office/drawing/2014/main" val="413599536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RMS size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APS-U</a:t>
                          </a:r>
                        </a:p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Brightness mode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555911"/>
                      </a:ext>
                    </a:extLst>
                  </a:tr>
                  <a:tr h="282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161702" r="-141781" b="-3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14.8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319187393"/>
                      </a:ext>
                    </a:extLst>
                  </a:tr>
                  <a:tr h="2854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261702" r="-141781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59028627"/>
                      </a:ext>
                    </a:extLst>
                  </a:tr>
                  <a:tr h="282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369565" r="-141781" b="-1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40762679"/>
                      </a:ext>
                    </a:extLst>
                  </a:tr>
                  <a:tr h="2854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459574" r="-141781" b="-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1.5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532398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3A6ADB-92BC-CFB4-6799-6E266A361D42}"/>
              </a:ext>
            </a:extLst>
          </p:cNvPr>
          <p:cNvSpPr txBox="1"/>
          <p:nvPr/>
        </p:nvSpPr>
        <p:spPr>
          <a:xfrm>
            <a:off x="384633" y="1798002"/>
            <a:ext cx="128028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 beam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27BBA5-3FE3-C68A-3512-A808C438E51F}"/>
              </a:ext>
            </a:extLst>
          </p:cNvPr>
          <p:cNvGrpSpPr/>
          <p:nvPr/>
        </p:nvGrpSpPr>
        <p:grpSpPr>
          <a:xfrm>
            <a:off x="4077969" y="1796498"/>
            <a:ext cx="1865050" cy="2121922"/>
            <a:chOff x="4894738" y="1903640"/>
            <a:chExt cx="1865050" cy="21219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2FC36A-EDD2-F507-B36F-C18204EFD118}"/>
                </a:ext>
              </a:extLst>
            </p:cNvPr>
            <p:cNvSpPr txBox="1"/>
            <p:nvPr/>
          </p:nvSpPr>
          <p:spPr>
            <a:xfrm>
              <a:off x="4894738" y="1903640"/>
              <a:ext cx="979820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beam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10FBFA-FAE1-5112-1642-9109B0433981}"/>
                    </a:ext>
                  </a:extLst>
                </p:cNvPr>
                <p:cNvSpPr txBox="1"/>
                <p:nvPr/>
              </p:nvSpPr>
              <p:spPr>
                <a:xfrm>
                  <a:off x="4894738" y="2221735"/>
                  <a:ext cx="1865050" cy="1803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10FBFA-FAE1-5112-1642-9109B0433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4738" y="2221735"/>
                  <a:ext cx="1865050" cy="18038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A8B4A9-9428-FE4C-2BE5-0EE0A24F462D}"/>
              </a:ext>
            </a:extLst>
          </p:cNvPr>
          <p:cNvGrpSpPr/>
          <p:nvPr/>
        </p:nvGrpSpPr>
        <p:grpSpPr>
          <a:xfrm>
            <a:off x="2736126" y="1798002"/>
            <a:ext cx="1157368" cy="2262641"/>
            <a:chOff x="3287016" y="1903640"/>
            <a:chExt cx="1157368" cy="2262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E1891E-6BC3-506F-F65C-1BC8AFC76BA9}"/>
                </a:ext>
              </a:extLst>
            </p:cNvPr>
            <p:cNvSpPr txBox="1"/>
            <p:nvPr/>
          </p:nvSpPr>
          <p:spPr>
            <a:xfrm>
              <a:off x="3287016" y="1903640"/>
              <a:ext cx="1157368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Photon beam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ACFFFB-DA6A-F404-7358-6254EBEDCCF7}"/>
                    </a:ext>
                  </a:extLst>
                </p:cNvPr>
                <p:cNvSpPr txBox="1"/>
                <p:nvPr/>
              </p:nvSpPr>
              <p:spPr>
                <a:xfrm>
                  <a:off x="3390281" y="2246540"/>
                  <a:ext cx="847604" cy="11303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ACFFFB-DA6A-F404-7358-6254EBEDC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281" y="2246540"/>
                  <a:ext cx="847604" cy="11303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3451D23-D2A4-F763-8350-7583263D39DB}"/>
                    </a:ext>
                  </a:extLst>
                </p:cNvPr>
                <p:cNvSpPr txBox="1"/>
                <p:nvPr/>
              </p:nvSpPr>
              <p:spPr>
                <a:xfrm>
                  <a:off x="3298612" y="3519950"/>
                  <a:ext cx="10897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4.6 m</a:t>
                  </a:r>
                </a:p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0.0496 nm</a:t>
                  </a:r>
                </a:p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(25 keV)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3451D23-D2A4-F763-8350-7583263D3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12" y="3519950"/>
                  <a:ext cx="108978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559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147A44-0069-C838-BD67-3BD533EB6884}"/>
                  </a:ext>
                </a:extLst>
              </p:cNvPr>
              <p:cNvSpPr txBox="1"/>
              <p:nvPr/>
            </p:nvSpPr>
            <p:spPr>
              <a:xfrm>
                <a:off x="5621332" y="1796497"/>
                <a:ext cx="2968699" cy="58477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undulator center is offset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</m:oMath>
                </a14:m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electron waist</a:t>
                </a:r>
                <a:endParaRPr lang="en-US" sz="1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147A44-0069-C838-BD67-3BD533EB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332" y="1796497"/>
                <a:ext cx="2968699" cy="584775"/>
              </a:xfrm>
              <a:prstGeom prst="rect">
                <a:avLst/>
              </a:prstGeom>
              <a:blipFill>
                <a:blip r:embed="rId7"/>
                <a:stretch>
                  <a:fillRect l="-4107" t="-3125" r="-533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B0535-E76F-B263-D65B-6CACAA7A2920}"/>
                  </a:ext>
                </a:extLst>
              </p:cNvPr>
              <p:cNvSpPr txBox="1"/>
              <p:nvPr/>
            </p:nvSpPr>
            <p:spPr>
              <a:xfrm>
                <a:off x="5621332" y="2319717"/>
                <a:ext cx="3142826" cy="9019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B0535-E76F-B263-D65B-6CACAA7A2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332" y="2319717"/>
                <a:ext cx="3142826" cy="9019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406A3E5-5DBB-F034-69C6-59BB8D2B0A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009782" y="3204122"/>
            <a:ext cx="2365925" cy="16899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19417D-1A60-8060-94D8-8FED7B7E3E5C}"/>
              </a:ext>
            </a:extLst>
          </p:cNvPr>
          <p:cNvSpPr txBox="1"/>
          <p:nvPr/>
        </p:nvSpPr>
        <p:spPr>
          <a:xfrm>
            <a:off x="289980" y="4456698"/>
            <a:ext cx="5545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</a:p>
          <a:p>
            <a:r>
              <a:rPr lang="en-US" sz="1000" dirty="0"/>
              <a:t>P. </a:t>
            </a:r>
            <a:r>
              <a:rPr lang="en-US" sz="1000" dirty="0" err="1"/>
              <a:t>Elleaume</a:t>
            </a:r>
            <a:r>
              <a:rPr lang="en-US" sz="1000" dirty="0"/>
              <a:t>, Undulators, </a:t>
            </a:r>
            <a:r>
              <a:rPr lang="en-US" sz="1000" i="1" dirty="0"/>
              <a:t>Wigglers and Their Applications </a:t>
            </a:r>
            <a:r>
              <a:rPr lang="en-US" sz="1000" dirty="0"/>
              <a:t>Ch. 3, 69–107, CRC Press (2002).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4BF3D124-5E67-7A63-A774-512161CEAECD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</p:spTree>
    <p:extLst>
      <p:ext uri="{BB962C8B-B14F-4D97-AF65-F5344CB8AC3E}">
        <p14:creationId xmlns:p14="http://schemas.microsoft.com/office/powerpoint/2010/main" val="403488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theme/theme1.xml><?xml version="1.0" encoding="utf-8"?>
<a:theme xmlns:a="http://schemas.openxmlformats.org/drawingml/2006/main" name="PSC_all-hands_Xianbo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SY">
  <a:themeElements>
    <a:clrScheme name="Benutzerdefiniert 30">
      <a:dk1>
        <a:sysClr val="windowText" lastClr="000000"/>
      </a:dk1>
      <a:lt1>
        <a:sysClr val="window" lastClr="FFFFFF"/>
      </a:lt1>
      <a:dk2>
        <a:srgbClr val="898D8D"/>
      </a:dk2>
      <a:lt2>
        <a:srgbClr val="B2B4B2"/>
      </a:lt2>
      <a:accent1>
        <a:srgbClr val="007BC8"/>
      </a:accent1>
      <a:accent2>
        <a:srgbClr val="EB6E0F"/>
      </a:accent2>
      <a:accent3>
        <a:srgbClr val="004B7D"/>
      </a:accent3>
      <a:accent4>
        <a:srgbClr val="898D8D"/>
      </a:accent4>
      <a:accent5>
        <a:srgbClr val="B2B4B2"/>
      </a:accent5>
      <a:accent6>
        <a:srgbClr val="375E77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>
      <a:srgbClr val="8B6EC9"/>
    </a:custClr>
    <a:custClr>
      <a:srgbClr val="E35D50"/>
    </a:custClr>
    <a:custClr>
      <a:srgbClr val="5BC5F1"/>
    </a:custClr>
    <a:custClr>
      <a:srgbClr val="00AA92"/>
    </a:custClr>
  </a:custClrLst>
  <a:extLst>
    <a:ext uri="{05A4C25C-085E-4340-85A3-A5531E510DB2}">
      <thm15:themeFamily xmlns:thm15="http://schemas.microsoft.com/office/thememl/2012/main" name="DESY_PowerPoint_16x9_en_2022" id="{17417353-F29F-0A4B-83F7-29687F17E628}" vid="{93F30902-AA21-1949-BB7A-58A21D924294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XOPT2025_xianbo</Template>
  <TotalTime>1831</TotalTime>
  <Words>1472</Words>
  <Application>Microsoft Office PowerPoint</Application>
  <PresentationFormat>On-screen Show (16:9)</PresentationFormat>
  <Paragraphs>347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System Font Regular</vt:lpstr>
      <vt:lpstr>Arial</vt:lpstr>
      <vt:lpstr>Cambria</vt:lpstr>
      <vt:lpstr>Cambria Math</vt:lpstr>
      <vt:lpstr>Consolas</vt:lpstr>
      <vt:lpstr>Times New Roman</vt:lpstr>
      <vt:lpstr>Wingdings</vt:lpstr>
      <vt:lpstr>PSC_all-hands_Xianbo</vt:lpstr>
      <vt:lpstr>presentation_16x9</vt:lpstr>
      <vt:lpstr>DESY</vt:lpstr>
      <vt:lpstr>Hard X-ray beamline design and optics consideration</vt:lpstr>
      <vt:lpstr>Outline</vt:lpstr>
      <vt:lpstr>Integrated architecture framework for beamline optics design and simulation</vt:lpstr>
      <vt:lpstr>General beamline design considerations for APS-U</vt:lpstr>
      <vt:lpstr>General beamline design considerations for APS-U</vt:lpstr>
      <vt:lpstr>General beamline design considerations for APS-U</vt:lpstr>
      <vt:lpstr>APS-U ISN beamline layout</vt:lpstr>
      <vt:lpstr>Analytical Calculation (Vertical Direction) </vt:lpstr>
      <vt:lpstr>Analytical Calculation</vt:lpstr>
      <vt:lpstr>Analytical Calculation (Vertical Direction) </vt:lpstr>
      <vt:lpstr>Analytical Calculation (Vertical Direction) </vt:lpstr>
      <vt:lpstr>Analytical Calculation (Vertical Direction) </vt:lpstr>
      <vt:lpstr>Analytical Calculation - Transmission</vt:lpstr>
      <vt:lpstr>Analytical Calculation (EXCEL) </vt:lpstr>
      <vt:lpstr>Analytical Calculation - CRL</vt:lpstr>
      <vt:lpstr>Analytical Calculation – Two moment bender mirror</vt:lpstr>
      <vt:lpstr>OASYS SHADOWOUI </vt:lpstr>
      <vt:lpstr>OASYS SHADOWOUI - Results </vt:lpstr>
      <vt:lpstr>Optics specification</vt:lpstr>
      <vt:lpstr>Mechanical motion, stability, and misalignment</vt:lpstr>
      <vt:lpstr>Mechanical motion, stability, and misalignment</vt:lpstr>
      <vt:lpstr>Optics Aberration – Mirror Figure Error </vt:lpstr>
      <vt:lpstr>Optics Aberration – Mirror Figure Error </vt:lpstr>
      <vt:lpstr>Optics Aberration – Mirror Figure Error </vt:lpstr>
      <vt:lpstr>Optics Aberration – CRL Thickness Error </vt:lpstr>
      <vt:lpstr>Thermal consideration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hard x-ray beamline design</dc:title>
  <cp:lastModifiedBy>Shi, Xianbo</cp:lastModifiedBy>
  <cp:revision>139</cp:revision>
  <dcterms:modified xsi:type="dcterms:W3CDTF">2025-05-18T22:12:47Z</dcterms:modified>
</cp:coreProperties>
</file>